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68" r:id="rId2"/>
    <p:sldId id="369" r:id="rId3"/>
    <p:sldId id="355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78" r:id="rId12"/>
    <p:sldId id="384" r:id="rId13"/>
    <p:sldId id="370" r:id="rId14"/>
    <p:sldId id="368" r:id="rId15"/>
    <p:sldId id="372" r:id="rId16"/>
    <p:sldId id="373" r:id="rId17"/>
    <p:sldId id="374" r:id="rId18"/>
    <p:sldId id="375" r:id="rId19"/>
    <p:sldId id="376" r:id="rId20"/>
    <p:sldId id="377" r:id="rId21"/>
    <p:sldId id="379" r:id="rId22"/>
    <p:sldId id="380" r:id="rId23"/>
    <p:sldId id="381" r:id="rId24"/>
    <p:sldId id="371" r:id="rId25"/>
    <p:sldId id="385" r:id="rId26"/>
    <p:sldId id="382" r:id="rId27"/>
    <p:sldId id="386" r:id="rId28"/>
    <p:sldId id="387" r:id="rId29"/>
    <p:sldId id="388" r:id="rId30"/>
    <p:sldId id="389" r:id="rId31"/>
    <p:sldId id="390" r:id="rId32"/>
    <p:sldId id="383" r:id="rId33"/>
    <p:sldId id="391" r:id="rId34"/>
    <p:sldId id="358" r:id="rId35"/>
    <p:sldId id="360" r:id="rId36"/>
    <p:sldId id="267" r:id="rId37"/>
  </p:sldIdLst>
  <p:sldSz cx="24384000" cy="13716000"/>
  <p:notesSz cx="6858000" cy="9144000"/>
  <p:defaultTextStyle>
    <a:lvl1pPr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1pPr>
    <a:lvl2pPr indent="2286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2pPr>
    <a:lvl3pPr indent="4572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3pPr>
    <a:lvl4pPr indent="6858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4pPr>
    <a:lvl5pPr indent="9144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5pPr>
    <a:lvl6pPr indent="11430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6pPr>
    <a:lvl7pPr indent="13716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7pPr>
    <a:lvl8pPr indent="16002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8pPr>
    <a:lvl9pPr indent="18288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9pPr>
  </p:defaultTextStyle>
  <p:extLst>
    <p:ext uri="{EFAFB233-063F-42B5-8137-9DF3F51BA10A}">
      <p15:sldGuideLst xmlns:p15="http://schemas.microsoft.com/office/powerpoint/2012/main">
        <p15:guide id="1" orient="horz" pos="5312">
          <p15:clr>
            <a:srgbClr val="A4A3A4"/>
          </p15:clr>
        </p15:guide>
        <p15:guide id="2" pos="78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1"/>
    <a:srgbClr val="FFFFFF"/>
    <a:srgbClr val="4267B2"/>
    <a:srgbClr val="6BCEBB"/>
    <a:srgbClr val="ADB2BB"/>
    <a:srgbClr val="E6E6E6"/>
    <a:srgbClr val="DDDEE3"/>
    <a:srgbClr val="898F9C"/>
    <a:srgbClr val="575D6A"/>
    <a:srgbClr val="58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9" autoAdjust="0"/>
    <p:restoredTop sz="94745" autoAdjust="0"/>
  </p:normalViewPr>
  <p:slideViewPr>
    <p:cSldViewPr snapToGrid="0" snapToObjects="1" showGuides="1">
      <p:cViewPr varScale="1">
        <p:scale>
          <a:sx n="34" d="100"/>
          <a:sy n="34" d="100"/>
        </p:scale>
        <p:origin x="780" y="16"/>
      </p:cViewPr>
      <p:guideLst>
        <p:guide orient="horz" pos="5312"/>
        <p:guide pos="7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0" d="100"/>
          <a:sy n="90" d="100"/>
        </p:scale>
        <p:origin x="26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zhichao\Dropbox%20(Facebook)\share\2_week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zhichao\Dropbox%20(Facebook)\share\2_week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zhichao\Dropbox%20(Facebook)\share\replay%20resul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zhichao\Dropbox%20(Facebook)\share\replay%20resul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Sheet1!$R$30</c:f>
              <c:strCache>
                <c:ptCount val="1"/>
                <c:pt idx="0">
                  <c:v>UDB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Sheet1!$S$29:$X$29</c:f>
              <c:strCache>
                <c:ptCount val="6"/>
                <c:pt idx="0">
                  <c:v>Get</c:v>
                </c:pt>
                <c:pt idx="1">
                  <c:v>Put</c:v>
                </c:pt>
                <c:pt idx="2">
                  <c:v>Delete</c:v>
                </c:pt>
                <c:pt idx="3">
                  <c:v>SingleDelete</c:v>
                </c:pt>
                <c:pt idx="4">
                  <c:v>Iterator</c:v>
                </c:pt>
                <c:pt idx="5">
                  <c:v>Merge</c:v>
                </c:pt>
              </c:strCache>
            </c:strRef>
          </c:cat>
          <c:val>
            <c:numRef>
              <c:f>Sheet1!$S$30:$X$30</c:f>
              <c:numCache>
                <c:formatCode>0%</c:formatCode>
                <c:ptCount val="6"/>
                <c:pt idx="0">
                  <c:v>0.68</c:v>
                </c:pt>
                <c:pt idx="1">
                  <c:v>0.18</c:v>
                </c:pt>
                <c:pt idx="2">
                  <c:v>0.01</c:v>
                </c:pt>
                <c:pt idx="3">
                  <c:v>0.04</c:v>
                </c:pt>
                <c:pt idx="4">
                  <c:v>0.09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3-0440-9095-837BE2F2F6AB}"/>
            </c:ext>
          </c:extLst>
        </c:ser>
        <c:ser>
          <c:idx val="1"/>
          <c:order val="1"/>
          <c:tx>
            <c:strRef>
              <c:f>Sheet1!$R$31</c:f>
              <c:strCache>
                <c:ptCount val="1"/>
                <c:pt idx="0">
                  <c:v>ZippyDB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Sheet1!$S$29:$X$29</c:f>
              <c:strCache>
                <c:ptCount val="6"/>
                <c:pt idx="0">
                  <c:v>Get</c:v>
                </c:pt>
                <c:pt idx="1">
                  <c:v>Put</c:v>
                </c:pt>
                <c:pt idx="2">
                  <c:v>Delete</c:v>
                </c:pt>
                <c:pt idx="3">
                  <c:v>SingleDelete</c:v>
                </c:pt>
                <c:pt idx="4">
                  <c:v>Iterator</c:v>
                </c:pt>
                <c:pt idx="5">
                  <c:v>Merge</c:v>
                </c:pt>
              </c:strCache>
            </c:strRef>
          </c:cat>
          <c:val>
            <c:numRef>
              <c:f>Sheet1!$S$31:$X$31</c:f>
              <c:numCache>
                <c:formatCode>0%</c:formatCode>
                <c:ptCount val="6"/>
                <c:pt idx="0">
                  <c:v>0.78</c:v>
                </c:pt>
                <c:pt idx="1">
                  <c:v>0.13</c:v>
                </c:pt>
                <c:pt idx="2">
                  <c:v>0.06</c:v>
                </c:pt>
                <c:pt idx="3">
                  <c:v>0</c:v>
                </c:pt>
                <c:pt idx="4">
                  <c:v>0.03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3-0440-9095-837BE2F2F6AB}"/>
            </c:ext>
          </c:extLst>
        </c:ser>
        <c:ser>
          <c:idx val="2"/>
          <c:order val="2"/>
          <c:tx>
            <c:strRef>
              <c:f>Sheet1!$R$32</c:f>
              <c:strCache>
                <c:ptCount val="1"/>
                <c:pt idx="0">
                  <c:v>UP2X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Sheet1!$S$29:$X$29</c:f>
              <c:strCache>
                <c:ptCount val="6"/>
                <c:pt idx="0">
                  <c:v>Get</c:v>
                </c:pt>
                <c:pt idx="1">
                  <c:v>Put</c:v>
                </c:pt>
                <c:pt idx="2">
                  <c:v>Delete</c:v>
                </c:pt>
                <c:pt idx="3">
                  <c:v>SingleDelete</c:v>
                </c:pt>
                <c:pt idx="4">
                  <c:v>Iterator</c:v>
                </c:pt>
                <c:pt idx="5">
                  <c:v>Merge</c:v>
                </c:pt>
              </c:strCache>
            </c:strRef>
          </c:cat>
          <c:val>
            <c:numRef>
              <c:f>Sheet1!$S$32:$X$32</c:f>
              <c:numCache>
                <c:formatCode>0.00%</c:formatCode>
                <c:ptCount val="6"/>
                <c:pt idx="0">
                  <c:v>7.46E-2</c:v>
                </c:pt>
                <c:pt idx="1">
                  <c:v>8.9999999999999993E-3</c:v>
                </c:pt>
                <c:pt idx="2" formatCode="0%">
                  <c:v>0</c:v>
                </c:pt>
                <c:pt idx="3" formatCode="0%">
                  <c:v>0</c:v>
                </c:pt>
                <c:pt idx="4" formatCode="0%">
                  <c:v>0</c:v>
                </c:pt>
                <c:pt idx="5">
                  <c:v>0.92500000000000004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3-0440-9095-837BE2F2F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304144"/>
        <c:axId val="357674720"/>
      </c:barChart>
      <c:catAx>
        <c:axId val="35530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7674720"/>
        <c:crosses val="autoZero"/>
        <c:auto val="1"/>
        <c:lblAlgn val="ctr"/>
        <c:lblOffset val="100"/>
        <c:noMultiLvlLbl val="0"/>
      </c:catAx>
      <c:valAx>
        <c:axId val="35767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530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983617672790899"/>
          <c:y val="2.9871985604995915E-2"/>
          <c:w val="0.50254986876640417"/>
          <c:h val="8.4015547545263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>
          <a:solidFill>
            <a:schemeClr val="tx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0137423692053"/>
          <c:y val="0.12278775734708626"/>
          <c:w val="0.86499863585739045"/>
          <c:h val="0.599446658330918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Sheet1!$I$7</c:f>
              <c:strCache>
                <c:ptCount val="1"/>
                <c:pt idx="0">
                  <c:v>Get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Sheet1!$J$6:$O$6</c:f>
              <c:strCache>
                <c:ptCount val="6"/>
                <c:pt idx="0">
                  <c:v>Object</c:v>
                </c:pt>
                <c:pt idx="1">
                  <c:v>Object_2ry</c:v>
                </c:pt>
                <c:pt idx="2">
                  <c:v>Assoc</c:v>
                </c:pt>
                <c:pt idx="3">
                  <c:v>Assoc_2ry</c:v>
                </c:pt>
                <c:pt idx="4">
                  <c:v>Assoc_count</c:v>
                </c:pt>
                <c:pt idx="5">
                  <c:v>Non_SG</c:v>
                </c:pt>
              </c:strCache>
            </c:strRef>
          </c:cat>
          <c:val>
            <c:numRef>
              <c:f>Sheet1!$J$7:$O$7</c:f>
              <c:numCache>
                <c:formatCode>General</c:formatCode>
                <c:ptCount val="6"/>
                <c:pt idx="0">
                  <c:v>1193.85672</c:v>
                </c:pt>
                <c:pt idx="1">
                  <c:v>27.582360000000001</c:v>
                </c:pt>
                <c:pt idx="2">
                  <c:v>2244.3781800000002</c:v>
                </c:pt>
                <c:pt idx="3">
                  <c:v>0</c:v>
                </c:pt>
                <c:pt idx="4">
                  <c:v>509.14254</c:v>
                </c:pt>
                <c:pt idx="5">
                  <c:v>2988.0883800000001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4-214A-9144-7037310C5C60}"/>
            </c:ext>
          </c:extLst>
        </c:ser>
        <c:ser>
          <c:idx val="1"/>
          <c:order val="1"/>
          <c:tx>
            <c:strRef>
              <c:f>Sheet1!$I$8</c:f>
              <c:strCache>
                <c:ptCount val="1"/>
                <c:pt idx="0">
                  <c:v>Put</c:v>
                </c:pt>
              </c:strCache>
            </c:strRef>
          </c:tx>
          <c:spPr>
            <a:pattFill prst="dkDn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Sheet1!$J$6:$O$6</c:f>
              <c:strCache>
                <c:ptCount val="6"/>
                <c:pt idx="0">
                  <c:v>Object</c:v>
                </c:pt>
                <c:pt idx="1">
                  <c:v>Object_2ry</c:v>
                </c:pt>
                <c:pt idx="2">
                  <c:v>Assoc</c:v>
                </c:pt>
                <c:pt idx="3">
                  <c:v>Assoc_2ry</c:v>
                </c:pt>
                <c:pt idx="4">
                  <c:v>Assoc_count</c:v>
                </c:pt>
                <c:pt idx="5">
                  <c:v>Non_SG</c:v>
                </c:pt>
              </c:strCache>
            </c:strRef>
          </c:cat>
          <c:val>
            <c:numRef>
              <c:f>Sheet1!$J$8:$O$8</c:f>
              <c:numCache>
                <c:formatCode>General</c:formatCode>
                <c:ptCount val="6"/>
                <c:pt idx="0">
                  <c:v>178.11051</c:v>
                </c:pt>
                <c:pt idx="1">
                  <c:v>122.20287</c:v>
                </c:pt>
                <c:pt idx="2">
                  <c:v>445.46055000000001</c:v>
                </c:pt>
                <c:pt idx="3">
                  <c:v>392.44193999999999</c:v>
                </c:pt>
                <c:pt idx="4">
                  <c:v>191.01408000000001</c:v>
                </c:pt>
                <c:pt idx="5">
                  <c:v>466.98617999999999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4-214A-9144-7037310C5C60}"/>
            </c:ext>
          </c:extLst>
        </c:ser>
        <c:ser>
          <c:idx val="2"/>
          <c:order val="2"/>
          <c:tx>
            <c:strRef>
              <c:f>Sheet1!$I$9</c:f>
              <c:strCache>
                <c:ptCount val="1"/>
                <c:pt idx="0">
                  <c:v>Delete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Sheet1!$J$6:$O$6</c:f>
              <c:strCache>
                <c:ptCount val="6"/>
                <c:pt idx="0">
                  <c:v>Object</c:v>
                </c:pt>
                <c:pt idx="1">
                  <c:v>Object_2ry</c:v>
                </c:pt>
                <c:pt idx="2">
                  <c:v>Assoc</c:v>
                </c:pt>
                <c:pt idx="3">
                  <c:v>Assoc_2ry</c:v>
                </c:pt>
                <c:pt idx="4">
                  <c:v>Assoc_count</c:v>
                </c:pt>
                <c:pt idx="5">
                  <c:v>Non_SG</c:v>
                </c:pt>
              </c:strCache>
            </c:strRef>
          </c:cat>
          <c:val>
            <c:numRef>
              <c:f>Sheet1!$J$9:$O$9</c:f>
              <c:numCache>
                <c:formatCode>General</c:formatCode>
                <c:ptCount val="6"/>
                <c:pt idx="0">
                  <c:v>26.632770000000001</c:v>
                </c:pt>
                <c:pt idx="1">
                  <c:v>0</c:v>
                </c:pt>
                <c:pt idx="2">
                  <c:v>80.652209999999997</c:v>
                </c:pt>
                <c:pt idx="3">
                  <c:v>0</c:v>
                </c:pt>
                <c:pt idx="4">
                  <c:v>0</c:v>
                </c:pt>
                <c:pt idx="5">
                  <c:v>6.0354299999999999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4-214A-9144-7037310C5C60}"/>
            </c:ext>
          </c:extLst>
        </c:ser>
        <c:ser>
          <c:idx val="3"/>
          <c:order val="3"/>
          <c:tx>
            <c:strRef>
              <c:f>Sheet1!$I$10</c:f>
              <c:strCache>
                <c:ptCount val="1"/>
                <c:pt idx="0">
                  <c:v>Single_delete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7A4-214A-9144-7037310C5C60}"/>
              </c:ext>
            </c:extLst>
          </c:dPt>
          <c:cat>
            <c:strRef>
              <c:f>Sheet1!$J$6:$O$6</c:f>
              <c:strCache>
                <c:ptCount val="6"/>
                <c:pt idx="0">
                  <c:v>Object</c:v>
                </c:pt>
                <c:pt idx="1">
                  <c:v>Object_2ry</c:v>
                </c:pt>
                <c:pt idx="2">
                  <c:v>Assoc</c:v>
                </c:pt>
                <c:pt idx="3">
                  <c:v>Assoc_2ry</c:v>
                </c:pt>
                <c:pt idx="4">
                  <c:v>Assoc_count</c:v>
                </c:pt>
                <c:pt idx="5">
                  <c:v>Non_SG</c:v>
                </c:pt>
              </c:strCache>
            </c:strRef>
          </c:cat>
          <c:val>
            <c:numRef>
              <c:f>Sheet1!$J$10:$O$10</c:f>
              <c:numCache>
                <c:formatCode>General</c:formatCode>
                <c:ptCount val="6"/>
                <c:pt idx="0">
                  <c:v>0</c:v>
                </c:pt>
                <c:pt idx="1">
                  <c:v>30.95721</c:v>
                </c:pt>
                <c:pt idx="2">
                  <c:v>17.77056</c:v>
                </c:pt>
                <c:pt idx="3">
                  <c:v>310.01265000000001</c:v>
                </c:pt>
                <c:pt idx="4">
                  <c:v>0</c:v>
                </c:pt>
                <c:pt idx="5">
                  <c:v>79.095299999999995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A4-214A-9144-7037310C5C60}"/>
            </c:ext>
          </c:extLst>
        </c:ser>
        <c:ser>
          <c:idx val="4"/>
          <c:order val="4"/>
          <c:tx>
            <c:strRef>
              <c:f>Sheet1!$I$11</c:f>
              <c:strCache>
                <c:ptCount val="1"/>
                <c:pt idx="0">
                  <c:v>Iterator_Seek</c:v>
                </c:pt>
              </c:strCache>
            </c:strRef>
          </c:tx>
          <c:spPr>
            <a:pattFill prst="pct7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Sheet1!$J$6:$O$6</c:f>
              <c:strCache>
                <c:ptCount val="6"/>
                <c:pt idx="0">
                  <c:v>Object</c:v>
                </c:pt>
                <c:pt idx="1">
                  <c:v>Object_2ry</c:v>
                </c:pt>
                <c:pt idx="2">
                  <c:v>Assoc</c:v>
                </c:pt>
                <c:pt idx="3">
                  <c:v>Assoc_2ry</c:v>
                </c:pt>
                <c:pt idx="4">
                  <c:v>Assoc_count</c:v>
                </c:pt>
                <c:pt idx="5">
                  <c:v>Non_SG</c:v>
                </c:pt>
              </c:strCache>
            </c:strRef>
          </c:cat>
          <c:val>
            <c:numRef>
              <c:f>Sheet1!$J$11:$O$11</c:f>
              <c:numCache>
                <c:formatCode>General</c:formatCode>
                <c:ptCount val="6"/>
                <c:pt idx="0">
                  <c:v>6.0899999999999999E-3</c:v>
                </c:pt>
                <c:pt idx="1">
                  <c:v>53.601059999999997</c:v>
                </c:pt>
                <c:pt idx="2">
                  <c:v>96.188339999999997</c:v>
                </c:pt>
                <c:pt idx="3">
                  <c:v>422.51028000000002</c:v>
                </c:pt>
                <c:pt idx="4">
                  <c:v>0</c:v>
                </c:pt>
                <c:pt idx="5">
                  <c:v>105.83978999999999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A4-214A-9144-7037310C5C60}"/>
            </c:ext>
          </c:extLst>
        </c:ser>
        <c:ser>
          <c:idx val="5"/>
          <c:order val="5"/>
          <c:tx>
            <c:strRef>
              <c:f>Sheet1!$I$12</c:f>
              <c:strCache>
                <c:ptCount val="1"/>
                <c:pt idx="0">
                  <c:v>Iterator_SeekForPrev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Sheet1!$J$6:$O$6</c:f>
              <c:strCache>
                <c:ptCount val="6"/>
                <c:pt idx="0">
                  <c:v>Object</c:v>
                </c:pt>
                <c:pt idx="1">
                  <c:v>Object_2ry</c:v>
                </c:pt>
                <c:pt idx="2">
                  <c:v>Assoc</c:v>
                </c:pt>
                <c:pt idx="3">
                  <c:v>Assoc_2ry</c:v>
                </c:pt>
                <c:pt idx="4">
                  <c:v>Assoc_count</c:v>
                </c:pt>
                <c:pt idx="5">
                  <c:v>Non_SG</c:v>
                </c:pt>
              </c:strCache>
            </c:strRef>
          </c:cat>
          <c:val>
            <c:numRef>
              <c:f>Sheet1!$J$12:$O$12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1.67886</c:v>
                </c:pt>
                <c:pt idx="3">
                  <c:v>196.61717999999999</c:v>
                </c:pt>
                <c:pt idx="4">
                  <c:v>0</c:v>
                </c:pt>
                <c:pt idx="5">
                  <c:v>30.029789999999998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A4-214A-9144-7037310C5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05088"/>
        <c:axId val="64697728"/>
      </c:barChart>
      <c:catAx>
        <c:axId val="5270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697728"/>
        <c:crosses val="autoZero"/>
        <c:auto val="1"/>
        <c:lblAlgn val="ctr"/>
        <c:lblOffset val="100"/>
        <c:noMultiLvlLbl val="0"/>
      </c:catAx>
      <c:valAx>
        <c:axId val="6469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600" b="0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Queries (million)</a:t>
                </a:r>
              </a:p>
            </c:rich>
          </c:tx>
          <c:layout>
            <c:manualLayout>
              <c:xMode val="edge"/>
              <c:yMode val="edge"/>
              <c:x val="8.2782105965822205E-3"/>
              <c:y val="0.14423096643263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600" b="0" i="0" u="none" strike="noStrike" kern="1200" baseline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270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1737175553666293E-2"/>
          <c:y val="8.8801351237217214E-4"/>
          <c:w val="0.96729368365345703"/>
          <c:h val="0.12393517098049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600">
          <a:solidFill>
            <a:schemeClr val="tx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Sheet3!$M$7</c:f>
              <c:strCache>
                <c:ptCount val="1"/>
                <c:pt idx="0">
                  <c:v>Uniform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Sheet3!$N$6:$Q$6</c:f>
              <c:strCache>
                <c:ptCount val="4"/>
                <c:pt idx="0">
                  <c:v>block_read</c:v>
                </c:pt>
                <c:pt idx="1">
                  <c:v>block_cache_hit</c:v>
                </c:pt>
                <c:pt idx="2">
                  <c:v>read_bytes</c:v>
                </c:pt>
                <c:pt idx="3">
                  <c:v>write_bytes</c:v>
                </c:pt>
              </c:strCache>
            </c:strRef>
          </c:cat>
          <c:val>
            <c:numRef>
              <c:f>Sheet3!$N$7:$Q$7</c:f>
              <c:numCache>
                <c:formatCode>General</c:formatCode>
                <c:ptCount val="4"/>
                <c:pt idx="0">
                  <c:v>15.3</c:v>
                </c:pt>
                <c:pt idx="1">
                  <c:v>0.17</c:v>
                </c:pt>
                <c:pt idx="2">
                  <c:v>12.2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F-AA44-8444-A08B97CA2A63}"/>
            </c:ext>
          </c:extLst>
        </c:ser>
        <c:ser>
          <c:idx val="1"/>
          <c:order val="1"/>
          <c:tx>
            <c:strRef>
              <c:f>Sheet3!$M$8</c:f>
              <c:strCache>
                <c:ptCount val="1"/>
                <c:pt idx="0">
                  <c:v>Zipfian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Sheet3!$N$6:$Q$6</c:f>
              <c:strCache>
                <c:ptCount val="4"/>
                <c:pt idx="0">
                  <c:v>block_read</c:v>
                </c:pt>
                <c:pt idx="1">
                  <c:v>block_cache_hit</c:v>
                </c:pt>
                <c:pt idx="2">
                  <c:v>read_bytes</c:v>
                </c:pt>
                <c:pt idx="3">
                  <c:v>write_bytes</c:v>
                </c:pt>
              </c:strCache>
            </c:strRef>
          </c:cat>
          <c:val>
            <c:numRef>
              <c:f>Sheet3!$N$8:$Q$8</c:f>
              <c:numCache>
                <c:formatCode>General</c:formatCode>
                <c:ptCount val="4"/>
                <c:pt idx="0">
                  <c:v>7.7</c:v>
                </c:pt>
                <c:pt idx="1">
                  <c:v>0.15</c:v>
                </c:pt>
                <c:pt idx="2">
                  <c:v>6.15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F-AA44-8444-A08B97CA2A63}"/>
            </c:ext>
          </c:extLst>
        </c:ser>
        <c:ser>
          <c:idx val="2"/>
          <c:order val="2"/>
          <c:tx>
            <c:strRef>
              <c:f>Sheet3!$M$9</c:f>
              <c:strCache>
                <c:ptCount val="1"/>
                <c:pt idx="0">
                  <c:v>Hotspot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Sheet3!$N$6:$Q$6</c:f>
              <c:strCache>
                <c:ptCount val="4"/>
                <c:pt idx="0">
                  <c:v>block_read</c:v>
                </c:pt>
                <c:pt idx="1">
                  <c:v>block_cache_hit</c:v>
                </c:pt>
                <c:pt idx="2">
                  <c:v>read_bytes</c:v>
                </c:pt>
                <c:pt idx="3">
                  <c:v>write_bytes</c:v>
                </c:pt>
              </c:strCache>
            </c:strRef>
          </c:cat>
          <c:val>
            <c:numRef>
              <c:f>Sheet3!$N$9:$Q$9</c:f>
              <c:numCache>
                <c:formatCode>General</c:formatCode>
                <c:ptCount val="4"/>
                <c:pt idx="0">
                  <c:v>13.2</c:v>
                </c:pt>
                <c:pt idx="1">
                  <c:v>0.17</c:v>
                </c:pt>
                <c:pt idx="2">
                  <c:v>10.5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F-AA44-8444-A08B97CA2A63}"/>
            </c:ext>
          </c:extLst>
        </c:ser>
        <c:ser>
          <c:idx val="3"/>
          <c:order val="3"/>
          <c:tx>
            <c:strRef>
              <c:f>Sheet3!$M$10</c:f>
              <c:strCache>
                <c:ptCount val="1"/>
                <c:pt idx="0">
                  <c:v>Exponential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Sheet3!$N$6:$Q$6</c:f>
              <c:strCache>
                <c:ptCount val="4"/>
                <c:pt idx="0">
                  <c:v>block_read</c:v>
                </c:pt>
                <c:pt idx="1">
                  <c:v>block_cache_hit</c:v>
                </c:pt>
                <c:pt idx="2">
                  <c:v>read_bytes</c:v>
                </c:pt>
                <c:pt idx="3">
                  <c:v>write_bytes</c:v>
                </c:pt>
              </c:strCache>
            </c:strRef>
          </c:cat>
          <c:val>
            <c:numRef>
              <c:f>Sheet3!$N$10:$Q$10</c:f>
              <c:numCache>
                <c:formatCode>General</c:formatCode>
                <c:ptCount val="4"/>
                <c:pt idx="0">
                  <c:v>14.3</c:v>
                </c:pt>
                <c:pt idx="1">
                  <c:v>0.18</c:v>
                </c:pt>
                <c:pt idx="2">
                  <c:v>11.4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AF-AA44-8444-A08B97CA2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4380672"/>
        <c:axId val="868997919"/>
      </c:barChart>
      <c:catAx>
        <c:axId val="19443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8997919"/>
        <c:crosses val="autoZero"/>
        <c:auto val="1"/>
        <c:lblAlgn val="ctr"/>
        <c:lblOffset val="100"/>
        <c:noMultiLvlLbl val="0"/>
      </c:catAx>
      <c:valAx>
        <c:axId val="86899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#</a:t>
                </a:r>
                <a:r>
                  <a:rPr lang="zh-CN"/>
                  <a:t> </a:t>
                </a:r>
                <a:r>
                  <a:rPr lang="en-US"/>
                  <a:t>times</a:t>
                </a:r>
                <a:r>
                  <a:rPr lang="zh-CN"/>
                  <a:t> </a:t>
                </a:r>
                <a:r>
                  <a:rPr lang="en-US"/>
                  <a:t>of</a:t>
                </a:r>
                <a:r>
                  <a:rPr lang="zh-CN"/>
                  <a:t> </a:t>
                </a:r>
                <a:r>
                  <a:rPr lang="en-US"/>
                  <a:t>replay</a:t>
                </a:r>
                <a:r>
                  <a:rPr lang="zh-CN"/>
                  <a:t> </a:t>
                </a:r>
                <a:r>
                  <a:rPr lang="en-US"/>
                  <a:t>results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600" b="0" i="0" u="none" strike="noStrike" kern="1200" baseline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438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600">
          <a:solidFill>
            <a:schemeClr val="tx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9601705929662"/>
          <c:y val="0.12871354622338871"/>
          <c:w val="0.88819724320055371"/>
          <c:h val="0.62782586738446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Sheet1!$B$166</c:f>
              <c:strCache>
                <c:ptCount val="1"/>
                <c:pt idx="0">
                  <c:v>Block_read</c:v>
                </c:pt>
              </c:strCache>
            </c:strRef>
          </c:tx>
          <c:spPr>
            <a:pattFill prst="dk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Sheet1!$C$165:$J$165</c:f>
              <c:strCache>
                <c:ptCount val="8"/>
                <c:pt idx="0">
                  <c:v>All_random</c:v>
                </c:pt>
                <c:pt idx="1">
                  <c:v>All_dist</c:v>
                </c:pt>
                <c:pt idx="2">
                  <c:v>Prefix_random</c:v>
                </c:pt>
                <c:pt idx="3">
                  <c:v>Prefix_dist</c:v>
                </c:pt>
                <c:pt idx="4">
                  <c:v>YCSB_random</c:v>
                </c:pt>
                <c:pt idx="5">
                  <c:v>YCSB_zipfian</c:v>
                </c:pt>
                <c:pt idx="6">
                  <c:v>YCSB_hotspot</c:v>
                </c:pt>
                <c:pt idx="7">
                  <c:v>YCSB_exp</c:v>
                </c:pt>
              </c:strCache>
            </c:strRef>
          </c:cat>
          <c:val>
            <c:numRef>
              <c:f>Sheet1!$C$166:$J$166</c:f>
              <c:numCache>
                <c:formatCode>General</c:formatCode>
                <c:ptCount val="8"/>
                <c:pt idx="0">
                  <c:v>8.8367196091597719</c:v>
                </c:pt>
                <c:pt idx="1">
                  <c:v>3.7396294383961544</c:v>
                </c:pt>
                <c:pt idx="2">
                  <c:v>3.0836987703007277</c:v>
                </c:pt>
                <c:pt idx="3">
                  <c:v>2.8376396108981923</c:v>
                </c:pt>
                <c:pt idx="4">
                  <c:v>15.348090417389011</c:v>
                </c:pt>
                <c:pt idx="5">
                  <c:v>7.7294382068452787</c:v>
                </c:pt>
                <c:pt idx="6">
                  <c:v>13.206596679511085</c:v>
                </c:pt>
                <c:pt idx="7">
                  <c:v>14.265115210471192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F-D44E-8D77-39E2DB4422AF}"/>
            </c:ext>
          </c:extLst>
        </c:ser>
        <c:ser>
          <c:idx val="1"/>
          <c:order val="1"/>
          <c:tx>
            <c:strRef>
              <c:f>Sheet1!$B$167</c:f>
              <c:strCache>
                <c:ptCount val="1"/>
                <c:pt idx="0">
                  <c:v>Block_cache_hit</c:v>
                </c:pt>
              </c:strCache>
            </c:strRef>
          </c:tx>
          <c:spPr>
            <a:pattFill prst="pct7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Sheet1!$C$165:$J$165</c:f>
              <c:strCache>
                <c:ptCount val="8"/>
                <c:pt idx="0">
                  <c:v>All_random</c:v>
                </c:pt>
                <c:pt idx="1">
                  <c:v>All_dist</c:v>
                </c:pt>
                <c:pt idx="2">
                  <c:v>Prefix_random</c:v>
                </c:pt>
                <c:pt idx="3">
                  <c:v>Prefix_dist</c:v>
                </c:pt>
                <c:pt idx="4">
                  <c:v>YCSB_random</c:v>
                </c:pt>
                <c:pt idx="5">
                  <c:v>YCSB_zipfian</c:v>
                </c:pt>
                <c:pt idx="6">
                  <c:v>YCSB_hotspot</c:v>
                </c:pt>
                <c:pt idx="7">
                  <c:v>YCSB_exp</c:v>
                </c:pt>
              </c:strCache>
            </c:strRef>
          </c:cat>
          <c:val>
            <c:numRef>
              <c:f>Sheet1!$C$167:$J$167</c:f>
              <c:numCache>
                <c:formatCode>General</c:formatCode>
                <c:ptCount val="8"/>
                <c:pt idx="0">
                  <c:v>0.59852515817910024</c:v>
                </c:pt>
                <c:pt idx="1">
                  <c:v>0.46579103376965697</c:v>
                </c:pt>
                <c:pt idx="2">
                  <c:v>0.59805210150567467</c:v>
                </c:pt>
                <c:pt idx="3">
                  <c:v>0.76871583014570066</c:v>
                </c:pt>
                <c:pt idx="4">
                  <c:v>0.17318961876525515</c:v>
                </c:pt>
                <c:pt idx="5">
                  <c:v>0.15511904741655663</c:v>
                </c:pt>
                <c:pt idx="6">
                  <c:v>0.18038908039528384</c:v>
                </c:pt>
                <c:pt idx="7">
                  <c:v>0.17644156433458058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F-D44E-8D77-39E2DB4422AF}"/>
            </c:ext>
          </c:extLst>
        </c:ser>
        <c:ser>
          <c:idx val="2"/>
          <c:order val="2"/>
          <c:tx>
            <c:strRef>
              <c:f>Sheet1!$B$168</c:f>
              <c:strCache>
                <c:ptCount val="1"/>
                <c:pt idx="0">
                  <c:v>Read_bytes</c:v>
                </c:pt>
              </c:strCache>
            </c:strRef>
          </c:tx>
          <c:spPr>
            <a:pattFill prst="pct4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Sheet1!$C$165:$J$165</c:f>
              <c:strCache>
                <c:ptCount val="8"/>
                <c:pt idx="0">
                  <c:v>All_random</c:v>
                </c:pt>
                <c:pt idx="1">
                  <c:v>All_dist</c:v>
                </c:pt>
                <c:pt idx="2">
                  <c:v>Prefix_random</c:v>
                </c:pt>
                <c:pt idx="3">
                  <c:v>Prefix_dist</c:v>
                </c:pt>
                <c:pt idx="4">
                  <c:v>YCSB_random</c:v>
                </c:pt>
                <c:pt idx="5">
                  <c:v>YCSB_zipfian</c:v>
                </c:pt>
                <c:pt idx="6">
                  <c:v>YCSB_hotspot</c:v>
                </c:pt>
                <c:pt idx="7">
                  <c:v>YCSB_exp</c:v>
                </c:pt>
              </c:strCache>
            </c:strRef>
          </c:cat>
          <c:val>
            <c:numRef>
              <c:f>Sheet1!$C$168:$J$168</c:f>
              <c:numCache>
                <c:formatCode>General</c:formatCode>
                <c:ptCount val="8"/>
                <c:pt idx="0">
                  <c:v>4.0480186412815007</c:v>
                </c:pt>
                <c:pt idx="1">
                  <c:v>1.8179599407764435</c:v>
                </c:pt>
                <c:pt idx="2">
                  <c:v>1.7646230835368273</c:v>
                </c:pt>
                <c:pt idx="3">
                  <c:v>1.4335968297563795</c:v>
                </c:pt>
                <c:pt idx="4">
                  <c:v>12.218511043582577</c:v>
                </c:pt>
                <c:pt idx="5">
                  <c:v>6.152911853637919</c:v>
                </c:pt>
                <c:pt idx="6">
                  <c:v>10.579299517233524</c:v>
                </c:pt>
                <c:pt idx="7">
                  <c:v>11.385041227894126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2F-D44E-8D77-39E2DB4422AF}"/>
            </c:ext>
          </c:extLst>
        </c:ser>
        <c:ser>
          <c:idx val="3"/>
          <c:order val="3"/>
          <c:tx>
            <c:strRef>
              <c:f>Sheet1!$B$169</c:f>
              <c:strCache>
                <c:ptCount val="1"/>
                <c:pt idx="0">
                  <c:v>Write_bytes</c:v>
                </c:pt>
              </c:strCache>
            </c:strRef>
          </c:tx>
          <c:spPr>
            <a:pattFill prst="dkUpDiag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Sheet1!$C$165:$J$165</c:f>
              <c:strCache>
                <c:ptCount val="8"/>
                <c:pt idx="0">
                  <c:v>All_random</c:v>
                </c:pt>
                <c:pt idx="1">
                  <c:v>All_dist</c:v>
                </c:pt>
                <c:pt idx="2">
                  <c:v>Prefix_random</c:v>
                </c:pt>
                <c:pt idx="3">
                  <c:v>Prefix_dist</c:v>
                </c:pt>
                <c:pt idx="4">
                  <c:v>YCSB_random</c:v>
                </c:pt>
                <c:pt idx="5">
                  <c:v>YCSB_zipfian</c:v>
                </c:pt>
                <c:pt idx="6">
                  <c:v>YCSB_hotspot</c:v>
                </c:pt>
                <c:pt idx="7">
                  <c:v>YCSB_exp</c:v>
                </c:pt>
              </c:strCache>
            </c:strRef>
          </c:cat>
          <c:val>
            <c:numRef>
              <c:f>Sheet1!$C$169:$J$169</c:f>
              <c:numCache>
                <c:formatCode>General</c:formatCode>
                <c:ptCount val="8"/>
                <c:pt idx="0">
                  <c:v>0.5196801751614295</c:v>
                </c:pt>
                <c:pt idx="1">
                  <c:v>0.51968015805774459</c:v>
                </c:pt>
                <c:pt idx="2">
                  <c:v>0.51968013339120578</c:v>
                </c:pt>
                <c:pt idx="3">
                  <c:v>0.58965308841865549</c:v>
                </c:pt>
                <c:pt idx="4">
                  <c:v>0.74085438235491041</c:v>
                </c:pt>
                <c:pt idx="5">
                  <c:v>0.74097364646613528</c:v>
                </c:pt>
                <c:pt idx="6">
                  <c:v>0.74094701940292773</c:v>
                </c:pt>
                <c:pt idx="7">
                  <c:v>0.74098131229117103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2F-D44E-8D77-39E2DB442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427152"/>
        <c:axId val="215839952"/>
      </c:barChart>
      <c:catAx>
        <c:axId val="21542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5839952"/>
        <c:crosses val="autoZero"/>
        <c:auto val="1"/>
        <c:lblAlgn val="ctr"/>
        <c:lblOffset val="100"/>
        <c:noMultiLvlLbl val="0"/>
      </c:catAx>
      <c:valAx>
        <c:axId val="215839952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Normoalized Statistic Results</a:t>
                </a:r>
              </a:p>
            </c:rich>
          </c:tx>
          <c:layout>
            <c:manualLayout>
              <c:xMode val="edge"/>
              <c:yMode val="edge"/>
              <c:x val="7.2428783663646169E-3"/>
              <c:y val="0.20652121609798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54271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2">
              <a:lumMod val="1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0.06566</cdr:x>
      <cdr:y>0.7149</cdr:y>
    </cdr:from>
    <cdr:to>
      <cdr:x>1</cdr:x>
      <cdr:y>0.7149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FCB7A97-0709-A041-A05F-84BB64F482D2}"/>
            </a:ext>
          </a:extLst>
        </cdr:cNvPr>
        <cdr:cNvCxnSpPr/>
      </cdr:nvCxnSpPr>
      <cdr:spPr>
        <a:xfrm xmlns:a="http://schemas.openxmlformats.org/drawingml/2006/main">
          <a:off x="855883" y="5730344"/>
          <a:ext cx="12179181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504044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46100">
      <a:defRPr sz="3000">
        <a:latin typeface="Lucida Grande"/>
        <a:ea typeface="Lucida Grande"/>
        <a:cs typeface="Lucida Grande"/>
        <a:sym typeface="Lucida Grande"/>
      </a:defRPr>
    </a:lvl1pPr>
    <a:lvl2pPr indent="228600" defTabSz="546100">
      <a:defRPr sz="3000">
        <a:latin typeface="Lucida Grande"/>
        <a:ea typeface="Lucida Grande"/>
        <a:cs typeface="Lucida Grande"/>
        <a:sym typeface="Lucida Grande"/>
      </a:defRPr>
    </a:lvl2pPr>
    <a:lvl3pPr indent="457200" defTabSz="546100">
      <a:defRPr sz="3000">
        <a:latin typeface="Lucida Grande"/>
        <a:ea typeface="Lucida Grande"/>
        <a:cs typeface="Lucida Grande"/>
        <a:sym typeface="Lucida Grande"/>
      </a:defRPr>
    </a:lvl3pPr>
    <a:lvl4pPr indent="685800" defTabSz="546100">
      <a:defRPr sz="3000">
        <a:latin typeface="Lucida Grande"/>
        <a:ea typeface="Lucida Grande"/>
        <a:cs typeface="Lucida Grande"/>
        <a:sym typeface="Lucida Grande"/>
      </a:defRPr>
    </a:lvl4pPr>
    <a:lvl5pPr indent="914400" defTabSz="546100">
      <a:defRPr sz="3000">
        <a:latin typeface="Lucida Grande"/>
        <a:ea typeface="Lucida Grande"/>
        <a:cs typeface="Lucida Grande"/>
        <a:sym typeface="Lucida Grande"/>
      </a:defRPr>
    </a:lvl5pPr>
    <a:lvl6pPr indent="1143000" defTabSz="546100">
      <a:defRPr sz="3000">
        <a:latin typeface="Lucida Grande"/>
        <a:ea typeface="Lucida Grande"/>
        <a:cs typeface="Lucida Grande"/>
        <a:sym typeface="Lucida Grande"/>
      </a:defRPr>
    </a:lvl6pPr>
    <a:lvl7pPr indent="1371600" defTabSz="546100">
      <a:defRPr sz="3000">
        <a:latin typeface="Lucida Grande"/>
        <a:ea typeface="Lucida Grande"/>
        <a:cs typeface="Lucida Grande"/>
        <a:sym typeface="Lucida Grande"/>
      </a:defRPr>
    </a:lvl7pPr>
    <a:lvl8pPr indent="1600200" defTabSz="546100">
      <a:defRPr sz="3000">
        <a:latin typeface="Lucida Grande"/>
        <a:ea typeface="Lucida Grande"/>
        <a:cs typeface="Lucida Grande"/>
        <a:sym typeface="Lucida Grande"/>
      </a:defRPr>
    </a:lvl8pPr>
    <a:lvl9pPr indent="1828800" defTabSz="54610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—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571671"/>
            <a:ext cx="21336000" cy="183832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2000" b="1" i="0">
                <a:solidFill>
                  <a:srgbClr val="4267B2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0312400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>
              <a:tabLst/>
              <a:defRPr sz="6000" b="1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0" y="11430000"/>
            <a:ext cx="21336000" cy="7366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5000">
                <a:solidFill>
                  <a:schemeClr val="bg2"/>
                </a:solidFill>
                <a:latin typeface="FreightSansLFPro"/>
                <a:cs typeface="FreightSansLFPro"/>
              </a:defRPr>
            </a:lvl1pPr>
            <a:lvl2pPr algn="l">
              <a:defRPr sz="5000">
                <a:latin typeface="FreightSansLFPro"/>
                <a:cs typeface="FreightSansLFPro"/>
              </a:defRPr>
            </a:lvl2pPr>
            <a:lvl3pPr algn="l">
              <a:defRPr sz="5000">
                <a:latin typeface="FreightSansLFPro"/>
                <a:cs typeface="FreightSansLFPro"/>
              </a:defRPr>
            </a:lvl3pPr>
            <a:lvl4pPr algn="l">
              <a:defRPr sz="5000">
                <a:latin typeface="FreightSansLFPro"/>
                <a:cs typeface="FreightSansLFPro"/>
              </a:defRPr>
            </a:lvl4pPr>
            <a:lvl5pPr algn="l">
              <a:defRPr sz="5000">
                <a:latin typeface="FreightSansLFPro"/>
                <a:cs typeface="FreightSansLF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0" y="4826000"/>
            <a:ext cx="21336000" cy="609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None/>
              <a:defRPr sz="7000" baseline="0">
                <a:solidFill>
                  <a:schemeClr val="bg1"/>
                </a:solidFill>
                <a:latin typeface="FreightSansLFPro"/>
              </a:defRPr>
            </a:lvl1pPr>
            <a:lvl2pPr marL="9144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</a:defRPr>
            </a:lvl2pPr>
            <a:lvl3pPr marL="13716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</a:defRPr>
            </a:lvl3pPr>
            <a:lvl4pPr marL="18288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</a:defRPr>
            </a:lvl4pPr>
            <a:lvl5pPr marL="22860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41400"/>
            <a:ext cx="21336000" cy="183832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000" b="1" i="0">
                <a:solidFill>
                  <a:srgbClr val="4267B2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2715768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>
              <a:tabLst/>
              <a:defRPr sz="60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4F2E1-CFC0-3047-8BDA-95DE7E2696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4028" y="12298598"/>
            <a:ext cx="1303678" cy="1118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8E906-59A1-BD43-AAE5-F24D01909A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6069" y="12571148"/>
            <a:ext cx="1442127" cy="845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63036-965E-574B-A6E9-FA85F41E18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64" y="12532986"/>
            <a:ext cx="3772694" cy="7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41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41400"/>
            <a:ext cx="21336000" cy="183832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000" b="1" i="0">
                <a:solidFill>
                  <a:srgbClr val="4267B2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24000" y="3111500"/>
            <a:ext cx="21336000" cy="8958580"/>
          </a:xfrm>
          <a:prstGeom prst="rect">
            <a:avLst/>
          </a:prstGeom>
        </p:spPr>
        <p:txBody>
          <a:bodyPr vert="horz" lIns="0" tIns="0" rIns="0" bIns="0"/>
          <a:lstStyle>
            <a:lvl1pPr marL="571500" indent="-571500" algn="l">
              <a:lnSpc>
                <a:spcPct val="120000"/>
              </a:lnSpc>
              <a:buClr>
                <a:srgbClr val="5890FF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</a:defRPr>
            </a:lvl1pPr>
            <a:lvl2pPr marL="914400" indent="-457200" algn="l">
              <a:lnSpc>
                <a:spcPct val="120000"/>
              </a:lnSpc>
              <a:buClr>
                <a:srgbClr val="5890FF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</a:defRPr>
            </a:lvl2pPr>
            <a:lvl3pPr marL="1371600" indent="-457200" algn="l">
              <a:lnSpc>
                <a:spcPct val="120000"/>
              </a:lnSpc>
              <a:buClr>
                <a:srgbClr val="5890FF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</a:defRPr>
            </a:lvl3pPr>
            <a:lvl4pPr marL="1828800" indent="-457200" algn="l">
              <a:lnSpc>
                <a:spcPct val="120000"/>
              </a:lnSpc>
              <a:buClr>
                <a:srgbClr val="5890FF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</a:defRPr>
            </a:lvl4pPr>
            <a:lvl5pPr marL="2286000" indent="-457200" algn="l">
              <a:lnSpc>
                <a:spcPct val="120000"/>
              </a:lnSpc>
              <a:buClr>
                <a:srgbClr val="5890FF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E02D8-EC28-2242-9F1C-EDF593126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4028" y="12298598"/>
            <a:ext cx="1303678" cy="11182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9CDB4-8529-3B4F-BDB8-2D9ADDF4B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6069" y="12571148"/>
            <a:ext cx="1442127" cy="845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BE8D8B-9036-EB4D-B413-502ACD764B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64" y="12532986"/>
            <a:ext cx="3772694" cy="7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530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9688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6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dmark-Cover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696" y="5080000"/>
            <a:ext cx="10106526" cy="3556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1" r:id="rId3"/>
    <p:sldLayoutId id="2147483660" r:id="rId4"/>
    <p:sldLayoutId id="2147483662" r:id="rId5"/>
  </p:sldLayoutIdLst>
  <p:transition spd="med"/>
  <p:txStyles>
    <p:titleStyle>
      <a:lvl1pPr algn="ctr" defTabSz="546100" eaLnBrk="1" hangingPunct="1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1pPr>
      <a:lvl2pPr indent="228600" algn="ctr" defTabSz="546100" eaLnBrk="1" hangingPunct="1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2pPr>
      <a:lvl3pPr indent="457200" algn="ctr" defTabSz="546100" eaLnBrk="1" hangingPunct="1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3pPr>
      <a:lvl4pPr indent="685800" algn="ctr" defTabSz="546100" eaLnBrk="1" hangingPunct="1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4pPr>
      <a:lvl5pPr indent="914400" algn="ctr" defTabSz="546100" eaLnBrk="1" hangingPunct="1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5pPr>
      <a:lvl6pPr indent="1143000" algn="ctr" defTabSz="546100" eaLnBrk="1" hangingPunct="1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6pPr>
      <a:lvl7pPr indent="1371600" algn="ctr" defTabSz="546100" eaLnBrk="1" hangingPunct="1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7pPr>
      <a:lvl8pPr indent="1600200" algn="ctr" defTabSz="546100" eaLnBrk="1" hangingPunct="1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8pPr>
      <a:lvl9pPr indent="1828800" algn="ctr" defTabSz="546100" eaLnBrk="1" hangingPunct="1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9pPr>
    </p:titleStyle>
    <p:bodyStyle>
      <a:lvl1pPr algn="ctr" defTabSz="546100" eaLnBrk="1" hangingPunct="1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1pPr>
      <a:lvl2pPr algn="ctr" defTabSz="546100" eaLnBrk="1" hangingPunct="1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2pPr>
      <a:lvl3pPr algn="ctr" defTabSz="546100" eaLnBrk="1" hangingPunct="1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3pPr>
      <a:lvl4pPr algn="ctr" defTabSz="546100" eaLnBrk="1" hangingPunct="1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4pPr>
      <a:lvl5pPr algn="ctr" defTabSz="546100" eaLnBrk="1" hangingPunct="1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5pPr>
      <a:lvl6pPr indent="241300" algn="ctr" defTabSz="546100" eaLnBrk="1" hangingPunct="1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6pPr>
      <a:lvl7pPr indent="469900" algn="ctr" defTabSz="546100" eaLnBrk="1" hangingPunct="1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7pPr>
      <a:lvl8pPr indent="711200" algn="ctr" defTabSz="546100" eaLnBrk="1" hangingPunct="1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8pPr>
      <a:lvl9pPr indent="952500" algn="ctr" defTabSz="546100" eaLnBrk="1" hangingPunct="1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9pPr>
    </p:bodyStyle>
    <p:otherStyle>
      <a:lvl1pPr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228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457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685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9144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11430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1371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1600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1828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28.tiff"/><Relationship Id="rId7" Type="http://schemas.openxmlformats.org/officeDocument/2006/relationships/image" Target="../media/image32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5.tiff"/><Relationship Id="rId5" Type="http://schemas.openxmlformats.org/officeDocument/2006/relationships/image" Target="../media/image30.tiff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tiff"/><Relationship Id="rId3" Type="http://schemas.openxmlformats.org/officeDocument/2006/relationships/image" Target="../media/image28.tiff"/><Relationship Id="rId7" Type="http://schemas.openxmlformats.org/officeDocument/2006/relationships/image" Target="../media/image32.tif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35.tiff"/><Relationship Id="rId5" Type="http://schemas.openxmlformats.org/officeDocument/2006/relationships/image" Target="../media/image30.tiff"/><Relationship Id="rId10" Type="http://schemas.openxmlformats.org/officeDocument/2006/relationships/image" Target="../media/image34.png"/><Relationship Id="rId4" Type="http://schemas.openxmlformats.org/officeDocument/2006/relationships/image" Target="../media/image56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tiff"/><Relationship Id="rId3" Type="http://schemas.openxmlformats.org/officeDocument/2006/relationships/image" Target="../media/image28.tiff"/><Relationship Id="rId7" Type="http://schemas.openxmlformats.org/officeDocument/2006/relationships/image" Target="../media/image32.tif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35.tiff"/><Relationship Id="rId5" Type="http://schemas.openxmlformats.org/officeDocument/2006/relationships/image" Target="../media/image30.tiff"/><Relationship Id="rId10" Type="http://schemas.openxmlformats.org/officeDocument/2006/relationships/image" Target="../media/image34.png"/><Relationship Id="rId4" Type="http://schemas.openxmlformats.org/officeDocument/2006/relationships/image" Target="../media/image56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tif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tiff"/><Relationship Id="rId2" Type="http://schemas.openxmlformats.org/officeDocument/2006/relationships/image" Target="../media/image10.png"/><Relationship Id="rId16" Type="http://schemas.openxmlformats.org/officeDocument/2006/relationships/image" Target="../media/image24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tiff"/><Relationship Id="rId5" Type="http://schemas.openxmlformats.org/officeDocument/2006/relationships/image" Target="../media/image13.png"/><Relationship Id="rId15" Type="http://schemas.openxmlformats.org/officeDocument/2006/relationships/image" Target="../media/image23.tiff"/><Relationship Id="rId10" Type="http://schemas.openxmlformats.org/officeDocument/2006/relationships/image" Target="../media/image18.tif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37" y="2141253"/>
            <a:ext cx="23216325" cy="1838325"/>
          </a:xfrm>
        </p:spPr>
        <p:txBody>
          <a:bodyPr/>
          <a:lstStyle/>
          <a:p>
            <a:pPr algn="ctr"/>
            <a:r>
              <a:rPr lang="en-US" sz="7600" dirty="0"/>
              <a:t>Characterizing, Modeling, and Benchmarking </a:t>
            </a:r>
            <a:r>
              <a:rPr lang="en-US" sz="7600" dirty="0" err="1"/>
              <a:t>RocksDB</a:t>
            </a:r>
            <a:r>
              <a:rPr lang="en-US" sz="7600" dirty="0"/>
              <a:t> Key-Value Workloads at Facebook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20386" y="5793974"/>
            <a:ext cx="21336000" cy="1117600"/>
          </a:xfrm>
        </p:spPr>
        <p:txBody>
          <a:bodyPr/>
          <a:lstStyle/>
          <a:p>
            <a:pPr algn="ctr"/>
            <a:r>
              <a:rPr lang="en-US" sz="4800" dirty="0" err="1">
                <a:solidFill>
                  <a:schemeClr val="tx2">
                    <a:lumMod val="10000"/>
                  </a:schemeClr>
                </a:solidFill>
              </a:rPr>
              <a:t>Zhichao</a:t>
            </a:r>
            <a:r>
              <a:rPr lang="en-US" sz="4800" dirty="0">
                <a:solidFill>
                  <a:schemeClr val="tx2">
                    <a:lumMod val="10000"/>
                  </a:schemeClr>
                </a:solidFill>
              </a:rPr>
              <a:t> Cao</a:t>
            </a:r>
            <a:r>
              <a:rPr lang="en-US" sz="4800" baseline="30000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sz="4800" baseline="30000" dirty="0"/>
              <a:t>,2</a:t>
            </a:r>
            <a:r>
              <a:rPr lang="en-US" sz="4800" b="0" dirty="0">
                <a:solidFill>
                  <a:schemeClr val="tx2">
                    <a:lumMod val="10000"/>
                  </a:schemeClr>
                </a:solidFill>
              </a:rPr>
              <a:t>, </a:t>
            </a:r>
            <a:r>
              <a:rPr lang="en-US" sz="4800" b="0" dirty="0" err="1">
                <a:solidFill>
                  <a:schemeClr val="tx2">
                    <a:lumMod val="10000"/>
                  </a:schemeClr>
                </a:solidFill>
              </a:rPr>
              <a:t>Siying</a:t>
            </a:r>
            <a:r>
              <a:rPr lang="en-US" sz="4800" b="0" dirty="0">
                <a:solidFill>
                  <a:schemeClr val="tx2">
                    <a:lumMod val="10000"/>
                  </a:schemeClr>
                </a:solidFill>
              </a:rPr>
              <a:t> Dong</a:t>
            </a:r>
            <a:r>
              <a:rPr lang="en-US" sz="4800" baseline="30000" dirty="0"/>
              <a:t>2</a:t>
            </a:r>
            <a:r>
              <a:rPr lang="en-US" sz="4800" b="0" dirty="0"/>
              <a:t> </a:t>
            </a:r>
            <a:r>
              <a:rPr lang="en-US" sz="4800" b="0" dirty="0">
                <a:solidFill>
                  <a:schemeClr val="tx2">
                    <a:lumMod val="10000"/>
                  </a:schemeClr>
                </a:solidFill>
              </a:rPr>
              <a:t>, Sagar Vemuri</a:t>
            </a:r>
            <a:r>
              <a:rPr lang="en-US" sz="4800" baseline="30000" dirty="0"/>
              <a:t>2</a:t>
            </a:r>
            <a:r>
              <a:rPr lang="en-US" sz="4800" b="0" dirty="0">
                <a:solidFill>
                  <a:schemeClr val="tx2">
                    <a:lumMod val="10000"/>
                  </a:schemeClr>
                </a:solidFill>
              </a:rPr>
              <a:t>, and  David H.C. Du</a:t>
            </a:r>
            <a:r>
              <a:rPr lang="en-US" sz="4800" baseline="30000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sz="4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77AE311-8F60-7548-AEB4-39916485D267}"/>
              </a:ext>
            </a:extLst>
          </p:cNvPr>
          <p:cNvSpPr txBox="1">
            <a:spLocks/>
          </p:cNvSpPr>
          <p:nvPr/>
        </p:nvSpPr>
        <p:spPr>
          <a:xfrm>
            <a:off x="5269773" y="6686433"/>
            <a:ext cx="14837229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eaLnBrk="1" hangingPunct="1">
              <a:tabLst/>
              <a:defRPr sz="6000" b="1" baseline="0">
                <a:solidFill>
                  <a:schemeClr val="accent6"/>
                </a:solidFill>
                <a:latin typeface="FreightSansLFPro Med"/>
                <a:ea typeface="+mj-ea"/>
                <a:cs typeface="+mj-cs"/>
                <a:sym typeface="Helvetica"/>
              </a:defRPr>
            </a:lvl1pPr>
            <a:lvl2pPr algn="l" defTabSz="546100" eaLnBrk="1" hangingPunct="1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2pPr>
            <a:lvl3pPr algn="l" defTabSz="546100" eaLnBrk="1" hangingPunct="1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3pPr>
            <a:lvl4pPr algn="l" defTabSz="546100" eaLnBrk="1" hangingPunct="1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4pPr>
            <a:lvl5pPr algn="l" defTabSz="546100" eaLnBrk="1" hangingPunct="1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5pPr>
            <a:lvl6pPr indent="2413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800" b="0" i="1" baseline="30000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sz="4800" b="0" i="1" dirty="0">
                <a:solidFill>
                  <a:schemeClr val="accent4">
                    <a:lumMod val="50000"/>
                  </a:schemeClr>
                </a:solidFill>
              </a:rPr>
              <a:t>University of Minnesota, Twin Cities       </a:t>
            </a:r>
            <a:r>
              <a:rPr lang="en-US" sz="5400" b="0" i="1" baseline="30000" dirty="0"/>
              <a:t>2</a:t>
            </a:r>
            <a:r>
              <a:rPr lang="en-US" sz="5400" b="0" i="1" dirty="0"/>
              <a:t>Facebook</a:t>
            </a:r>
            <a:endParaRPr lang="en-US" sz="4800" b="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2818-5DFC-2B49-AD89-98659732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09" y="10274974"/>
            <a:ext cx="4345972" cy="4345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89DA57-8E78-CD4A-ABB8-03253E1D03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33" y="11455176"/>
            <a:ext cx="6405708" cy="1637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C4DA95-1CBC-8846-99EF-AA3FAC05B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8891" y="11455176"/>
            <a:ext cx="1838325" cy="1838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B7A3F8-DE8F-9A46-A3D1-672C1BDBDA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265" y="9150308"/>
            <a:ext cx="2782243" cy="16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9344-33E2-CE44-A8A3-EA04D3BA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3: UP2X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B100B-69D6-9943-A700-D7A55ECFE3E6}"/>
              </a:ext>
            </a:extLst>
          </p:cNvPr>
          <p:cNvSpPr/>
          <p:nvPr/>
        </p:nvSpPr>
        <p:spPr>
          <a:xfrm>
            <a:off x="2885909" y="9497670"/>
            <a:ext cx="3097467" cy="2050697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2B9A4-955F-6047-9FBC-A89D64CF517D}"/>
              </a:ext>
            </a:extLst>
          </p:cNvPr>
          <p:cNvSpPr/>
          <p:nvPr/>
        </p:nvSpPr>
        <p:spPr>
          <a:xfrm>
            <a:off x="7583992" y="9497670"/>
            <a:ext cx="3097467" cy="2050697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F6151E-11E3-0D4C-80A3-690AEA9D8E5F}"/>
              </a:ext>
            </a:extLst>
          </p:cNvPr>
          <p:cNvSpPr/>
          <p:nvPr/>
        </p:nvSpPr>
        <p:spPr>
          <a:xfrm>
            <a:off x="18033434" y="9497670"/>
            <a:ext cx="3097467" cy="2050697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4FC9B-4E4B-3548-BDEC-24C44BAA95B1}"/>
              </a:ext>
            </a:extLst>
          </p:cNvPr>
          <p:cNvSpPr txBox="1"/>
          <p:nvPr/>
        </p:nvSpPr>
        <p:spPr>
          <a:xfrm>
            <a:off x="16048891" y="9497670"/>
            <a:ext cx="1524456" cy="1523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…….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850769-0D6D-614E-827A-4B76E2467419}"/>
              </a:ext>
            </a:extLst>
          </p:cNvPr>
          <p:cNvSpPr/>
          <p:nvPr/>
        </p:nvSpPr>
        <p:spPr>
          <a:xfrm>
            <a:off x="3253099" y="6198669"/>
            <a:ext cx="17078162" cy="1191816"/>
          </a:xfrm>
          <a:prstGeom prst="round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UP2X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A9F81461-0F6C-E645-9033-65F0EA298361}"/>
              </a:ext>
            </a:extLst>
          </p:cNvPr>
          <p:cNvSpPr/>
          <p:nvPr/>
        </p:nvSpPr>
        <p:spPr>
          <a:xfrm>
            <a:off x="5194570" y="7390485"/>
            <a:ext cx="2810111" cy="1850513"/>
          </a:xfrm>
          <a:prstGeom prst="downArrow">
            <a:avLst>
              <a:gd name="adj1" fmla="val 50000"/>
              <a:gd name="adj2" fmla="val 35263"/>
            </a:avLst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2D57D-FE25-E743-AA79-49B7897DCFEB}"/>
              </a:ext>
            </a:extLst>
          </p:cNvPr>
          <p:cNvSpPr txBox="1"/>
          <p:nvPr/>
        </p:nvSpPr>
        <p:spPr>
          <a:xfrm>
            <a:off x="7855939" y="7638633"/>
            <a:ext cx="1290418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Merge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2666C425-435B-C748-9AAC-33786F39D08E}"/>
              </a:ext>
            </a:extLst>
          </p:cNvPr>
          <p:cNvSpPr/>
          <p:nvPr/>
        </p:nvSpPr>
        <p:spPr>
          <a:xfrm>
            <a:off x="12260550" y="7390484"/>
            <a:ext cx="465221" cy="1850513"/>
          </a:xfrm>
          <a:prstGeom prst="downArrow">
            <a:avLst>
              <a:gd name="adj1" fmla="val 50000"/>
              <a:gd name="adj2" fmla="val 153448"/>
            </a:avLst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FED6D-21D0-5A41-BF20-874C33CCB288}"/>
              </a:ext>
            </a:extLst>
          </p:cNvPr>
          <p:cNvSpPr txBox="1"/>
          <p:nvPr/>
        </p:nvSpPr>
        <p:spPr>
          <a:xfrm>
            <a:off x="12725771" y="7766969"/>
            <a:ext cx="729367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Get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7F5507BE-663A-3542-92B2-6E32EBA491C7}"/>
              </a:ext>
            </a:extLst>
          </p:cNvPr>
          <p:cNvSpPr/>
          <p:nvPr/>
        </p:nvSpPr>
        <p:spPr>
          <a:xfrm>
            <a:off x="16569331" y="7390483"/>
            <a:ext cx="225758" cy="1850513"/>
          </a:xfrm>
          <a:prstGeom prst="downArrow">
            <a:avLst>
              <a:gd name="adj1" fmla="val 21053"/>
              <a:gd name="adj2" fmla="val 153448"/>
            </a:avLst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D0F2B-DB4C-7C41-BAC8-396E6BEEB6F6}"/>
              </a:ext>
            </a:extLst>
          </p:cNvPr>
          <p:cNvSpPr txBox="1"/>
          <p:nvPr/>
        </p:nvSpPr>
        <p:spPr>
          <a:xfrm>
            <a:off x="16811119" y="7766969"/>
            <a:ext cx="697307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Put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6" name="Bent-Up Arrow 15">
            <a:extLst>
              <a:ext uri="{FF2B5EF4-FFF2-40B4-BE49-F238E27FC236}">
                <a16:creationId xmlns:a16="http://schemas.microsoft.com/office/drawing/2014/main" id="{38FF2FE9-B72E-F84B-AB20-F151793C6F11}"/>
              </a:ext>
            </a:extLst>
          </p:cNvPr>
          <p:cNvSpPr/>
          <p:nvPr/>
        </p:nvSpPr>
        <p:spPr>
          <a:xfrm rot="10800000" flipH="1">
            <a:off x="6709281" y="3907129"/>
            <a:ext cx="2590800" cy="2167466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382472-3316-934A-B3F0-CE97C015E263}"/>
              </a:ext>
            </a:extLst>
          </p:cNvPr>
          <p:cNvSpPr txBox="1"/>
          <p:nvPr/>
        </p:nvSpPr>
        <p:spPr>
          <a:xfrm>
            <a:off x="1524000" y="3685218"/>
            <a:ext cx="4988546" cy="812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User Profile Updates</a:t>
            </a:r>
            <a:endParaRPr kumimoji="0" lang="en-US" sz="48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8" name="Bent-Up Arrow 17">
            <a:extLst>
              <a:ext uri="{FF2B5EF4-FFF2-40B4-BE49-F238E27FC236}">
                <a16:creationId xmlns:a16="http://schemas.microsoft.com/office/drawing/2014/main" id="{A08F8B15-8A12-C044-A6ED-CCCEF8CF3429}"/>
              </a:ext>
            </a:extLst>
          </p:cNvPr>
          <p:cNvSpPr/>
          <p:nvPr/>
        </p:nvSpPr>
        <p:spPr>
          <a:xfrm rot="5400000" flipH="1">
            <a:off x="13791129" y="3349227"/>
            <a:ext cx="2229504" cy="2901486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538010-339A-D344-8A86-873F2FABA6F6}"/>
              </a:ext>
            </a:extLst>
          </p:cNvPr>
          <p:cNvSpPr txBox="1"/>
          <p:nvPr/>
        </p:nvSpPr>
        <p:spPr>
          <a:xfrm>
            <a:off x="16423593" y="3346938"/>
            <a:ext cx="7304841" cy="1625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ML/AI services data reads</a:t>
            </a:r>
            <a:endParaRPr kumimoji="0" lang="en-US" sz="48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C556F5-1ED4-9E44-A93B-66908C31BFC5}"/>
              </a:ext>
            </a:extLst>
          </p:cNvPr>
          <p:cNvSpPr/>
          <p:nvPr/>
        </p:nvSpPr>
        <p:spPr>
          <a:xfrm>
            <a:off x="12282075" y="9497670"/>
            <a:ext cx="3097467" cy="2050697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74451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74CB-08D0-E848-835D-9F765BF2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Methodology</a:t>
            </a:r>
            <a:r>
              <a:rPr lang="zh-CN" altLang="en-US" i="1" dirty="0"/>
              <a:t> </a:t>
            </a:r>
            <a:r>
              <a:rPr lang="en-US" altLang="zh-CN" i="1" dirty="0"/>
              <a:t>and</a:t>
            </a:r>
            <a:r>
              <a:rPr lang="zh-CN" altLang="en-US" i="1" dirty="0"/>
              <a:t> </a:t>
            </a:r>
            <a:r>
              <a:rPr lang="en-US" altLang="zh-CN" i="1" dirty="0"/>
              <a:t>Tool</a:t>
            </a:r>
            <a:r>
              <a:rPr lang="zh-CN" altLang="en-US" i="1" dirty="0"/>
              <a:t> </a:t>
            </a:r>
            <a:r>
              <a:rPr lang="en-US" altLang="zh-CN" i="1" dirty="0"/>
              <a:t>Set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561335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4E8E064-DF44-4448-BFD0-7E301418581E}"/>
              </a:ext>
            </a:extLst>
          </p:cNvPr>
          <p:cNvSpPr/>
          <p:nvPr/>
        </p:nvSpPr>
        <p:spPr>
          <a:xfrm>
            <a:off x="14100480" y="1923265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84CBBB5-5312-3047-B757-D1DD01D0DF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91" y="2260314"/>
            <a:ext cx="1987244" cy="198724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7FEE4E7-3A4C-5748-A394-DAC0076DD249}"/>
              </a:ext>
            </a:extLst>
          </p:cNvPr>
          <p:cNvSpPr txBox="1"/>
          <p:nvPr/>
        </p:nvSpPr>
        <p:spPr>
          <a:xfrm>
            <a:off x="19706388" y="10256183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Modeling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8B528A8-4E13-4B40-9869-56126EAE8C08}"/>
              </a:ext>
            </a:extLst>
          </p:cNvPr>
          <p:cNvSpPr/>
          <p:nvPr/>
        </p:nvSpPr>
        <p:spPr>
          <a:xfrm>
            <a:off x="5070976" y="1916915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F02651-4727-E04A-9704-6DAC7866AEFF}"/>
              </a:ext>
            </a:extLst>
          </p:cNvPr>
          <p:cNvSpPr txBox="1"/>
          <p:nvPr/>
        </p:nvSpPr>
        <p:spPr>
          <a:xfrm>
            <a:off x="5070976" y="4241208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 </a:t>
            </a:r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Collector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8157735-DF13-8C41-BC0D-273A59975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24" y="2253964"/>
            <a:ext cx="2036260" cy="203626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DBF3994-7655-6B47-B333-94701098D6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70" y="2725557"/>
            <a:ext cx="2296208" cy="153777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C4A3857-460B-C046-9487-13F86E6972C8}"/>
              </a:ext>
            </a:extLst>
          </p:cNvPr>
          <p:cNvSpPr txBox="1"/>
          <p:nvPr/>
        </p:nvSpPr>
        <p:spPr>
          <a:xfrm>
            <a:off x="10145806" y="3494443"/>
            <a:ext cx="1955536" cy="53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 file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7D8ED1D-DD9B-8249-8E71-23F304265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1023" y="2171586"/>
            <a:ext cx="2188423" cy="218842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54F8302-470B-3E42-B3C3-F74D242C7761}"/>
              </a:ext>
            </a:extLst>
          </p:cNvPr>
          <p:cNvSpPr txBox="1"/>
          <p:nvPr/>
        </p:nvSpPr>
        <p:spPr>
          <a:xfrm>
            <a:off x="20279950" y="4336458"/>
            <a:ext cx="2550568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Workload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characteristics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60E9CD2-9552-0F43-87EC-3C42DFBD449E}"/>
              </a:ext>
            </a:extLst>
          </p:cNvPr>
          <p:cNvSpPr/>
          <p:nvPr/>
        </p:nvSpPr>
        <p:spPr>
          <a:xfrm>
            <a:off x="19791653" y="7957247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AD40BF8-E6AC-474A-9BE0-D13F2707EA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8175" y="8442102"/>
            <a:ext cx="2330827" cy="153513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5D2407-F3A4-1646-82CF-452F20C9B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1630" y="7948881"/>
            <a:ext cx="2292379" cy="2292379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8B953D5-4C5F-F748-87EA-0340793DED0C}"/>
              </a:ext>
            </a:extLst>
          </p:cNvPr>
          <p:cNvSpPr/>
          <p:nvPr/>
        </p:nvSpPr>
        <p:spPr>
          <a:xfrm>
            <a:off x="14157087" y="7948881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E4C24E-A078-6540-9DDA-4D42CAEA17A3}"/>
              </a:ext>
            </a:extLst>
          </p:cNvPr>
          <p:cNvSpPr txBox="1"/>
          <p:nvPr/>
        </p:nvSpPr>
        <p:spPr>
          <a:xfrm>
            <a:off x="14157087" y="10241260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Benchmarking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6D862D-3911-F84E-91F8-3DF8FC32D58B}"/>
              </a:ext>
            </a:extLst>
          </p:cNvPr>
          <p:cNvSpPr txBox="1"/>
          <p:nvPr/>
        </p:nvSpPr>
        <p:spPr>
          <a:xfrm>
            <a:off x="13929951" y="4248218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</a:t>
            </a:r>
            <a:r>
              <a:rPr lang="zh-CN" altLang="en-US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Analyzer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6111015-5725-3B4E-8E8B-3327B2A1B1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808" y="5624487"/>
            <a:ext cx="1476259" cy="1238250"/>
          </a:xfrm>
          <a:prstGeom prst="rect">
            <a:avLst/>
          </a:prstGeom>
        </p:spPr>
      </p:pic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401AB74-B3BC-7D49-8741-DE682980DCC9}"/>
              </a:ext>
            </a:extLst>
          </p:cNvPr>
          <p:cNvSpPr/>
          <p:nvPr/>
        </p:nvSpPr>
        <p:spPr>
          <a:xfrm>
            <a:off x="9526189" y="5367554"/>
            <a:ext cx="3193499" cy="258969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E956C2F-8033-9A4D-8B8F-C6DE7A602481}"/>
              </a:ext>
            </a:extLst>
          </p:cNvPr>
          <p:cNvSpPr txBox="1"/>
          <p:nvPr/>
        </p:nvSpPr>
        <p:spPr>
          <a:xfrm>
            <a:off x="9262104" y="7121803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</a:t>
            </a:r>
            <a:r>
              <a:rPr lang="zh-CN" altLang="en-US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Replayer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67EFAD-D800-6E45-838E-6CB14245229C}"/>
              </a:ext>
            </a:extLst>
          </p:cNvPr>
          <p:cNvSpPr/>
          <p:nvPr/>
        </p:nvSpPr>
        <p:spPr>
          <a:xfrm>
            <a:off x="10767965" y="8703085"/>
            <a:ext cx="701749" cy="662984"/>
          </a:xfrm>
          <a:prstGeom prst="ellipse">
            <a:avLst/>
          </a:prstGeom>
          <a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A75CF9D-BB2F-2644-B80C-D4B271F7A0A3}"/>
              </a:ext>
            </a:extLst>
          </p:cNvPr>
          <p:cNvSpPr/>
          <p:nvPr/>
        </p:nvSpPr>
        <p:spPr>
          <a:xfrm>
            <a:off x="881855" y="2815852"/>
            <a:ext cx="2952259" cy="1362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FreightSansLFPro" panose="02000506030000020004" pitchFamily="2" charset="77"/>
                <a:cs typeface="Times New Roman" panose="02020603050405020304" pitchFamily="18" charset="0"/>
              </a:rPr>
              <a:t>Production</a:t>
            </a:r>
          </a:p>
          <a:p>
            <a:pPr algn="ctr"/>
            <a:r>
              <a:rPr lang="en-US" sz="3600" dirty="0">
                <a:latin typeface="FreightSansLFPro" panose="02000506030000020004" pitchFamily="2" charset="77"/>
                <a:cs typeface="Times New Roman" panose="02020603050405020304" pitchFamily="18" charset="0"/>
              </a:rPr>
              <a:t>Workloads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5CCF387-96F8-EE44-B243-887F0555B0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81" y="8357221"/>
            <a:ext cx="2756342" cy="1573631"/>
          </a:xfrm>
          <a:prstGeom prst="rect">
            <a:avLst/>
          </a:prstGeom>
        </p:spPr>
      </p:pic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ACB718D-3C58-5A49-B7AC-53DEAE3F3A25}"/>
              </a:ext>
            </a:extLst>
          </p:cNvPr>
          <p:cNvSpPr/>
          <p:nvPr/>
        </p:nvSpPr>
        <p:spPr>
          <a:xfrm>
            <a:off x="598319" y="7957247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A841EF6-4A32-7447-B5F9-83B7A7A0C755}"/>
              </a:ext>
            </a:extLst>
          </p:cNvPr>
          <p:cNvSpPr txBox="1"/>
          <p:nvPr/>
        </p:nvSpPr>
        <p:spPr>
          <a:xfrm>
            <a:off x="529374" y="10256182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RocksDB</a:t>
            </a:r>
            <a:endParaRPr lang="en-US" altLang="zh-CN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F59FE3-3DB3-CE48-A1AF-5248D0209487}"/>
              </a:ext>
            </a:extLst>
          </p:cNvPr>
          <p:cNvCxnSpPr>
            <a:stCxn id="68" idx="3"/>
            <a:endCxn id="50" idx="1"/>
          </p:cNvCxnSpPr>
          <p:nvPr/>
        </p:nvCxnSpPr>
        <p:spPr>
          <a:xfrm flipV="1">
            <a:off x="3834114" y="3490533"/>
            <a:ext cx="1236862" cy="635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514D4B1-0D58-7B46-BB7B-B9DFE4B3D730}"/>
              </a:ext>
            </a:extLst>
          </p:cNvPr>
          <p:cNvCxnSpPr>
            <a:cxnSpLocks/>
            <a:stCxn id="50" idx="3"/>
            <a:endCxn id="54" idx="1"/>
          </p:cNvCxnSpPr>
          <p:nvPr/>
        </p:nvCxnSpPr>
        <p:spPr>
          <a:xfrm>
            <a:off x="8652442" y="3490533"/>
            <a:ext cx="1323028" cy="391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344B547-70E9-234B-BC65-EAD9372FBCC3}"/>
              </a:ext>
            </a:extLst>
          </p:cNvPr>
          <p:cNvCxnSpPr>
            <a:cxnSpLocks/>
            <a:stCxn id="54" idx="3"/>
            <a:endCxn id="47" idx="1"/>
          </p:cNvCxnSpPr>
          <p:nvPr/>
        </p:nvCxnSpPr>
        <p:spPr>
          <a:xfrm>
            <a:off x="12271678" y="3494444"/>
            <a:ext cx="1828802" cy="243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A900BFC-D65E-6F41-825A-E37BCEDE7863}"/>
              </a:ext>
            </a:extLst>
          </p:cNvPr>
          <p:cNvCxnSpPr>
            <a:cxnSpLocks/>
            <a:stCxn id="54" idx="2"/>
            <a:endCxn id="65" idx="0"/>
          </p:cNvCxnSpPr>
          <p:nvPr/>
        </p:nvCxnSpPr>
        <p:spPr>
          <a:xfrm flipH="1">
            <a:off x="11122939" y="4263330"/>
            <a:ext cx="635" cy="1104224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9D8456B-0B49-1946-85D9-4A4BCAEB3035}"/>
              </a:ext>
            </a:extLst>
          </p:cNvPr>
          <p:cNvCxnSpPr>
            <a:cxnSpLocks/>
            <a:stCxn id="65" idx="2"/>
            <a:endCxn id="67" idx="0"/>
          </p:cNvCxnSpPr>
          <p:nvPr/>
        </p:nvCxnSpPr>
        <p:spPr>
          <a:xfrm flipH="1">
            <a:off x="11118840" y="7957247"/>
            <a:ext cx="4099" cy="74583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7AE01A6-3B52-BC42-922E-7952A8F56629}"/>
              </a:ext>
            </a:extLst>
          </p:cNvPr>
          <p:cNvCxnSpPr>
            <a:cxnSpLocks/>
            <a:endCxn id="67" idx="6"/>
          </p:cNvCxnSpPr>
          <p:nvPr/>
        </p:nvCxnSpPr>
        <p:spPr>
          <a:xfrm flipH="1">
            <a:off x="11469714" y="9034577"/>
            <a:ext cx="2630766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772E7738-D024-3640-B1CD-7F05A3FEF8D6}"/>
              </a:ext>
            </a:extLst>
          </p:cNvPr>
          <p:cNvSpPr/>
          <p:nvPr/>
        </p:nvSpPr>
        <p:spPr>
          <a:xfrm>
            <a:off x="6313588" y="7957247"/>
            <a:ext cx="2449632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BD3C6AE-E826-D24B-B807-CD12F217B77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358" y="8229456"/>
            <a:ext cx="1701396" cy="170139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5CC7114-9CD7-F141-B0B4-D87E86E13766}"/>
              </a:ext>
            </a:extLst>
          </p:cNvPr>
          <p:cNvSpPr txBox="1"/>
          <p:nvPr/>
        </p:nvSpPr>
        <p:spPr>
          <a:xfrm>
            <a:off x="6313588" y="9971222"/>
            <a:ext cx="2590086" cy="10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Compare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&amp;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Analyze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B8C0691-D516-E842-89E2-EB96C43049EE}"/>
              </a:ext>
            </a:extLst>
          </p:cNvPr>
          <p:cNvCxnSpPr>
            <a:cxnSpLocks/>
            <a:stCxn id="67" idx="2"/>
          </p:cNvCxnSpPr>
          <p:nvPr/>
        </p:nvCxnSpPr>
        <p:spPr>
          <a:xfrm flipH="1">
            <a:off x="8763220" y="9034577"/>
            <a:ext cx="2004745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AD1F865-9B1B-3B4A-98B4-E8330933E6F2}"/>
              </a:ext>
            </a:extLst>
          </p:cNvPr>
          <p:cNvCxnSpPr>
            <a:cxnSpLocks/>
          </p:cNvCxnSpPr>
          <p:nvPr/>
        </p:nvCxnSpPr>
        <p:spPr>
          <a:xfrm flipH="1">
            <a:off x="8763220" y="9751754"/>
            <a:ext cx="5393868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29D82B1-49BD-6E44-9C1C-125451D457E2}"/>
              </a:ext>
            </a:extLst>
          </p:cNvPr>
          <p:cNvCxnSpPr>
            <a:cxnSpLocks/>
            <a:stCxn id="103" idx="1"/>
            <a:endCxn id="70" idx="3"/>
          </p:cNvCxnSpPr>
          <p:nvPr/>
        </p:nvCxnSpPr>
        <p:spPr>
          <a:xfrm flipH="1">
            <a:off x="4179785" y="9530865"/>
            <a:ext cx="2133803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0DDA7CF2-766C-C54A-AB7D-E318006EF233}"/>
              </a:ext>
            </a:extLst>
          </p:cNvPr>
          <p:cNvCxnSpPr>
            <a:cxnSpLocks/>
            <a:stCxn id="103" idx="2"/>
            <a:endCxn id="61" idx="2"/>
          </p:cNvCxnSpPr>
          <p:nvPr/>
        </p:nvCxnSpPr>
        <p:spPr>
          <a:xfrm rot="5400000" flipH="1" flipV="1">
            <a:off x="11738929" y="6895592"/>
            <a:ext cx="8366" cy="8409416"/>
          </a:xfrm>
          <a:prstGeom prst="bentConnector3">
            <a:avLst>
              <a:gd name="adj1" fmla="val -5290557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E4DB79BF-6FBA-BA42-86A7-7ED33A0F17CF}"/>
              </a:ext>
            </a:extLst>
          </p:cNvPr>
          <p:cNvCxnSpPr>
            <a:cxnSpLocks/>
            <a:stCxn id="103" idx="2"/>
            <a:endCxn id="58" idx="2"/>
          </p:cNvCxnSpPr>
          <p:nvPr/>
        </p:nvCxnSpPr>
        <p:spPr>
          <a:xfrm rot="16200000" flipH="1">
            <a:off x="14560395" y="4082492"/>
            <a:ext cx="12700" cy="14043982"/>
          </a:xfrm>
          <a:prstGeom prst="bentConnector3">
            <a:avLst>
              <a:gd name="adj1" fmla="val 6395748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F48B641-B2FC-854B-9197-73BE012E4AC3}"/>
              </a:ext>
            </a:extLst>
          </p:cNvPr>
          <p:cNvCxnSpPr>
            <a:cxnSpLocks/>
            <a:stCxn id="58" idx="1"/>
            <a:endCxn id="61" idx="3"/>
          </p:cNvCxnSpPr>
          <p:nvPr/>
        </p:nvCxnSpPr>
        <p:spPr>
          <a:xfrm flipH="1" flipV="1">
            <a:off x="17738553" y="9522499"/>
            <a:ext cx="2053100" cy="836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78FC9E1E-7A91-3B4F-8613-B891595B83E5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7681946" y="3496883"/>
            <a:ext cx="2960148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EDAFEF74-3531-2643-9D27-3B18EC50E70E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>
            <a:off x="21555234" y="5342374"/>
            <a:ext cx="27152" cy="261487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96574CD-A12C-2B47-9E1F-529FDF525EA0}"/>
              </a:ext>
            </a:extLst>
          </p:cNvPr>
          <p:cNvCxnSpPr>
            <a:cxnSpLocks/>
            <a:stCxn id="70" idx="0"/>
            <a:endCxn id="68" idx="2"/>
          </p:cNvCxnSpPr>
          <p:nvPr/>
        </p:nvCxnSpPr>
        <p:spPr>
          <a:xfrm flipH="1" flipV="1">
            <a:off x="2357985" y="4177914"/>
            <a:ext cx="31067" cy="377933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26834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50" grpId="0" animBg="1"/>
      <p:bldP spid="52" grpId="0"/>
      <p:bldP spid="55" grpId="0"/>
      <p:bldP spid="57" grpId="0"/>
      <p:bldP spid="58" grpId="0" animBg="1"/>
      <p:bldP spid="61" grpId="0" animBg="1"/>
      <p:bldP spid="62" grpId="0"/>
      <p:bldP spid="63" grpId="0"/>
      <p:bldP spid="65" grpId="0" animBg="1"/>
      <p:bldP spid="66" grpId="0"/>
      <p:bldP spid="67" grpId="0" animBg="1"/>
      <p:bldP spid="68" grpId="0" animBg="1"/>
      <p:bldP spid="70" grpId="0" animBg="1"/>
      <p:bldP spid="71" grpId="0"/>
      <p:bldP spid="103" grpId="0" animBg="1"/>
      <p:bldP spid="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74CB-08D0-E848-835D-9F765BF2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Workload Characterization Key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D2C6D-34EE-C64E-89DF-0CECC1DE1E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4028" y="12298598"/>
            <a:ext cx="1303678" cy="1118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3E6291-BAED-5645-A1AC-93A4036A45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6069" y="12571148"/>
            <a:ext cx="1442127" cy="845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76DDA-7A09-3344-8019-E4FEA90F0A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64" y="12532986"/>
            <a:ext cx="3772694" cy="7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51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C747F-C69C-604D-9BDE-128E5A146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614" y="517155"/>
            <a:ext cx="21336000" cy="1822008"/>
          </a:xfrm>
        </p:spPr>
        <p:txBody>
          <a:bodyPr/>
          <a:lstStyle/>
          <a:p>
            <a:r>
              <a:rPr lang="en-US" sz="4800" dirty="0"/>
              <a:t>Get is the most frequently used query type in UDB and </a:t>
            </a:r>
            <a:r>
              <a:rPr lang="en-US" sz="4800" dirty="0" err="1"/>
              <a:t>ZippyDB</a:t>
            </a:r>
            <a:r>
              <a:rPr lang="en-US" sz="4800" dirty="0"/>
              <a:t>, while Merge dominates the queries in UP2X</a:t>
            </a:r>
          </a:p>
          <a:p>
            <a:r>
              <a:rPr lang="en-US" sz="4800" dirty="0"/>
              <a:t> Query composition can be very different in different CFs</a:t>
            </a:r>
            <a:r>
              <a:rPr lang="zh-CN" altLang="en-US" sz="4800" dirty="0"/>
              <a:t> </a:t>
            </a:r>
            <a:r>
              <a:rPr lang="en-US" altLang="zh-CN" sz="4800" dirty="0"/>
              <a:t>in</a:t>
            </a:r>
            <a:r>
              <a:rPr lang="zh-CN" altLang="en-US" sz="4800" dirty="0"/>
              <a:t> </a:t>
            </a:r>
            <a:r>
              <a:rPr lang="en-US" altLang="zh-CN" sz="4800" dirty="0"/>
              <a:t>UDB</a:t>
            </a:r>
            <a:r>
              <a:rPr lang="en-US" sz="4800" dirty="0"/>
              <a:t> </a:t>
            </a:r>
          </a:p>
          <a:p>
            <a:endParaRPr lang="en-US" sz="4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02F8D7-5965-F24A-AFAB-A066F9D0C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900015"/>
              </p:ext>
            </p:extLst>
          </p:nvPr>
        </p:nvGraphicFramePr>
        <p:xfrm>
          <a:off x="184298" y="3854534"/>
          <a:ext cx="12306017" cy="8075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033B5E-8E40-7E4F-A9F6-2F3A66E9B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16439"/>
              </p:ext>
            </p:extLst>
          </p:nvPr>
        </p:nvGraphicFramePr>
        <p:xfrm>
          <a:off x="12886660" y="4045920"/>
          <a:ext cx="11313042" cy="788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067FE12-4FDF-1147-AEFE-2667193374B6}"/>
              </a:ext>
            </a:extLst>
          </p:cNvPr>
          <p:cNvSpPr/>
          <p:nvPr/>
        </p:nvSpPr>
        <p:spPr>
          <a:xfrm>
            <a:off x="1499185" y="5240371"/>
            <a:ext cx="1531620" cy="5023302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468F8E-2E89-4142-A1AB-167032163D99}"/>
              </a:ext>
            </a:extLst>
          </p:cNvPr>
          <p:cNvSpPr/>
          <p:nvPr/>
        </p:nvSpPr>
        <p:spPr>
          <a:xfrm>
            <a:off x="10988153" y="4982224"/>
            <a:ext cx="1531620" cy="5023302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5EED20-316E-E041-97AC-27B11876DB8A}"/>
              </a:ext>
            </a:extLst>
          </p:cNvPr>
          <p:cNvSpPr/>
          <p:nvPr/>
        </p:nvSpPr>
        <p:spPr>
          <a:xfrm>
            <a:off x="14410992" y="7652084"/>
            <a:ext cx="1531620" cy="2611589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EDCB2-19D6-3E4C-A622-D868ACC276BF}"/>
              </a:ext>
            </a:extLst>
          </p:cNvPr>
          <p:cNvSpPr/>
          <p:nvPr/>
        </p:nvSpPr>
        <p:spPr>
          <a:xfrm>
            <a:off x="19350233" y="7652083"/>
            <a:ext cx="1531620" cy="2611589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71750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8AE55-8555-6446-987A-76EC89E73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602216"/>
            <a:ext cx="21336000" cy="2098454"/>
          </a:xfrm>
        </p:spPr>
        <p:txBody>
          <a:bodyPr/>
          <a:lstStyle/>
          <a:p>
            <a:r>
              <a:rPr lang="en-US" sz="4800" dirty="0"/>
              <a:t>In UDB and </a:t>
            </a:r>
            <a:r>
              <a:rPr lang="en-US" sz="4800" dirty="0" err="1"/>
              <a:t>ZippyDB</a:t>
            </a:r>
            <a:r>
              <a:rPr lang="en-US" sz="4800" dirty="0"/>
              <a:t>, most KV-pairs are cold</a:t>
            </a:r>
            <a:r>
              <a:rPr lang="en-US" altLang="zh-CN" sz="4800" dirty="0"/>
              <a:t>.</a:t>
            </a:r>
          </a:p>
          <a:p>
            <a:r>
              <a:rPr lang="en-US" altLang="zh-CN" sz="4800" dirty="0"/>
              <a:t>Only</a:t>
            </a:r>
            <a:r>
              <a:rPr lang="zh-CN" altLang="en-US" sz="4800" dirty="0"/>
              <a:t> </a:t>
            </a:r>
            <a:r>
              <a:rPr lang="en-US" altLang="zh-CN" sz="4800" dirty="0"/>
              <a:t>a</a:t>
            </a:r>
            <a:r>
              <a:rPr lang="zh-CN" altLang="en-US" sz="4800" dirty="0"/>
              <a:t> </a:t>
            </a:r>
            <a:r>
              <a:rPr lang="en-US" altLang="zh-CN" sz="4800" dirty="0"/>
              <a:t>very</a:t>
            </a:r>
            <a:r>
              <a:rPr lang="zh-CN" altLang="en-US" sz="4800" dirty="0"/>
              <a:t> </a:t>
            </a:r>
            <a:r>
              <a:rPr lang="en-US" altLang="zh-CN" sz="4800" dirty="0"/>
              <a:t>small</a:t>
            </a:r>
            <a:r>
              <a:rPr lang="zh-CN" altLang="en-US" sz="4800" dirty="0"/>
              <a:t> </a:t>
            </a:r>
            <a:r>
              <a:rPr lang="en-US" altLang="zh-CN" sz="4800" dirty="0"/>
              <a:t>portion</a:t>
            </a:r>
            <a:r>
              <a:rPr lang="zh-CN" altLang="en-US" sz="4800" dirty="0"/>
              <a:t> </a:t>
            </a:r>
            <a:r>
              <a:rPr lang="en-US" altLang="zh-CN" sz="4800" dirty="0"/>
              <a:t>of</a:t>
            </a:r>
            <a:r>
              <a:rPr lang="zh-CN" altLang="en-US" sz="4800" dirty="0"/>
              <a:t> </a:t>
            </a:r>
            <a:r>
              <a:rPr lang="en-US" altLang="zh-CN" sz="4800" dirty="0"/>
              <a:t>KV-pairs</a:t>
            </a:r>
            <a:r>
              <a:rPr lang="zh-CN" altLang="en-US" sz="4800" dirty="0"/>
              <a:t> </a:t>
            </a:r>
            <a:r>
              <a:rPr lang="en-US" altLang="zh-CN" sz="4800" dirty="0"/>
              <a:t>are</a:t>
            </a:r>
            <a:r>
              <a:rPr lang="zh-CN" altLang="en-US" sz="4800" dirty="0"/>
              <a:t> </a:t>
            </a:r>
            <a:r>
              <a:rPr lang="en-US" altLang="zh-CN" sz="4800" dirty="0"/>
              <a:t>hot.</a:t>
            </a:r>
            <a:r>
              <a:rPr lang="en-US" sz="4800" dirty="0"/>
              <a:t> </a:t>
            </a:r>
          </a:p>
          <a:p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F6C4D-1A5D-014F-9BB9-69DCD85FC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18" y="3476254"/>
            <a:ext cx="9459580" cy="6879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5649F-A364-4D4F-BD04-6A9980BAF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3476255"/>
            <a:ext cx="10668000" cy="7049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4BE40D-636A-F24A-BE52-390444C22D51}"/>
              </a:ext>
            </a:extLst>
          </p:cNvPr>
          <p:cNvSpPr txBox="1"/>
          <p:nvPr/>
        </p:nvSpPr>
        <p:spPr>
          <a:xfrm>
            <a:off x="965417" y="9725618"/>
            <a:ext cx="9704581" cy="8125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Access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count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distribution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Get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in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UDB</a:t>
            </a:r>
            <a:endParaRPr kumimoji="0" lang="en-US" sz="4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BAA4F-5605-A249-A733-A576C365996B}"/>
              </a:ext>
            </a:extLst>
          </p:cNvPr>
          <p:cNvSpPr txBox="1"/>
          <p:nvPr/>
        </p:nvSpPr>
        <p:spPr>
          <a:xfrm>
            <a:off x="12936509" y="9713703"/>
            <a:ext cx="9661299" cy="8125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Access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count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distribution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Put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in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UDB</a:t>
            </a:r>
            <a:endParaRPr kumimoji="0" lang="en-US" sz="4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373A0A-9E6D-C242-9970-712FA3D77E7D}"/>
              </a:ext>
            </a:extLst>
          </p:cNvPr>
          <p:cNvSpPr/>
          <p:nvPr/>
        </p:nvSpPr>
        <p:spPr>
          <a:xfrm>
            <a:off x="12069500" y="3476254"/>
            <a:ext cx="1972123" cy="5763999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11535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8AE55-8555-6446-987A-76EC89E73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602216"/>
            <a:ext cx="21336000" cy="2098454"/>
          </a:xfrm>
        </p:spPr>
        <p:txBody>
          <a:bodyPr/>
          <a:lstStyle/>
          <a:p>
            <a:r>
              <a:rPr lang="en-US" sz="4800" dirty="0"/>
              <a:t>In UDB and </a:t>
            </a:r>
            <a:r>
              <a:rPr lang="en-US" sz="4800" dirty="0" err="1"/>
              <a:t>ZippyDB</a:t>
            </a:r>
            <a:r>
              <a:rPr lang="en-US" sz="4800" dirty="0"/>
              <a:t>, most KV-pairs are cold</a:t>
            </a:r>
            <a:r>
              <a:rPr lang="en-US" altLang="zh-CN" sz="4800" dirty="0"/>
              <a:t>.</a:t>
            </a:r>
          </a:p>
          <a:p>
            <a:r>
              <a:rPr lang="en-US" altLang="zh-CN" sz="4800" dirty="0"/>
              <a:t>Only</a:t>
            </a:r>
            <a:r>
              <a:rPr lang="zh-CN" altLang="en-US" sz="4800" dirty="0"/>
              <a:t> </a:t>
            </a:r>
            <a:r>
              <a:rPr lang="en-US" altLang="zh-CN" sz="4800" dirty="0"/>
              <a:t>a</a:t>
            </a:r>
            <a:r>
              <a:rPr lang="zh-CN" altLang="en-US" sz="4800" dirty="0"/>
              <a:t> </a:t>
            </a:r>
            <a:r>
              <a:rPr lang="en-US" altLang="zh-CN" sz="4800" dirty="0"/>
              <a:t>very</a:t>
            </a:r>
            <a:r>
              <a:rPr lang="zh-CN" altLang="en-US" sz="4800" dirty="0"/>
              <a:t> </a:t>
            </a:r>
            <a:r>
              <a:rPr lang="en-US" altLang="zh-CN" sz="4800" dirty="0"/>
              <a:t>small</a:t>
            </a:r>
            <a:r>
              <a:rPr lang="zh-CN" altLang="en-US" sz="4800" dirty="0"/>
              <a:t> </a:t>
            </a:r>
            <a:r>
              <a:rPr lang="en-US" altLang="zh-CN" sz="4800" dirty="0"/>
              <a:t>portion</a:t>
            </a:r>
            <a:r>
              <a:rPr lang="zh-CN" altLang="en-US" sz="4800" dirty="0"/>
              <a:t> </a:t>
            </a:r>
            <a:r>
              <a:rPr lang="en-US" altLang="zh-CN" sz="4800" dirty="0"/>
              <a:t>of</a:t>
            </a:r>
            <a:r>
              <a:rPr lang="zh-CN" altLang="en-US" sz="4800" dirty="0"/>
              <a:t> </a:t>
            </a:r>
            <a:r>
              <a:rPr lang="en-US" altLang="zh-CN" sz="4800" dirty="0"/>
              <a:t>KV-pairs</a:t>
            </a:r>
            <a:r>
              <a:rPr lang="zh-CN" altLang="en-US" sz="4800" dirty="0"/>
              <a:t> </a:t>
            </a:r>
            <a:r>
              <a:rPr lang="en-US" altLang="zh-CN" sz="4800" dirty="0"/>
              <a:t>are</a:t>
            </a:r>
            <a:r>
              <a:rPr lang="zh-CN" altLang="en-US" sz="4800" dirty="0"/>
              <a:t> </a:t>
            </a:r>
            <a:r>
              <a:rPr lang="en-US" altLang="zh-CN" sz="4800" dirty="0"/>
              <a:t>hot.</a:t>
            </a:r>
            <a:r>
              <a:rPr lang="en-US" sz="4800" dirty="0"/>
              <a:t> </a:t>
            </a:r>
          </a:p>
          <a:p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B0B8A-9FF9-6645-BFF6-2E6FD4D5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4372" y="3151726"/>
            <a:ext cx="10749221" cy="5185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4F3104-2AC0-D741-9F6F-B75478FD35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07" y="3151726"/>
            <a:ext cx="11741593" cy="51854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9D1283-653E-F248-A771-AD0E35B1A2AB}"/>
              </a:ext>
            </a:extLst>
          </p:cNvPr>
          <p:cNvSpPr txBox="1"/>
          <p:nvPr/>
        </p:nvSpPr>
        <p:spPr>
          <a:xfrm>
            <a:off x="2113320" y="8283070"/>
            <a:ext cx="8415766" cy="8125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Access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count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distribution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en-US" altLang="zh-CN" sz="4800" dirty="0" err="1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ZippyDB</a:t>
            </a:r>
            <a:endParaRPr kumimoji="0" lang="en-US" sz="4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139399-5BF5-A743-8A27-62FE229D1BCC}"/>
              </a:ext>
            </a:extLst>
          </p:cNvPr>
          <p:cNvSpPr txBox="1"/>
          <p:nvPr/>
        </p:nvSpPr>
        <p:spPr>
          <a:xfrm>
            <a:off x="14396784" y="8283070"/>
            <a:ext cx="8324395" cy="8125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Access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count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distribution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UP2X</a:t>
            </a:r>
            <a:endParaRPr kumimoji="0" lang="en-US" sz="4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89ABF7-32D1-2744-B7A9-FF791BC2CF21}"/>
              </a:ext>
            </a:extLst>
          </p:cNvPr>
          <p:cNvSpPr/>
          <p:nvPr/>
        </p:nvSpPr>
        <p:spPr>
          <a:xfrm>
            <a:off x="4328528" y="4066947"/>
            <a:ext cx="1109745" cy="1515979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7CF373-74FD-4B4F-96F0-7A280669E1DF}"/>
              </a:ext>
            </a:extLst>
          </p:cNvPr>
          <p:cNvSpPr/>
          <p:nvPr/>
        </p:nvSpPr>
        <p:spPr>
          <a:xfrm>
            <a:off x="5558589" y="3526536"/>
            <a:ext cx="751740" cy="1080822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2744CD-2982-0A42-88C9-AE64EC54CE26}"/>
              </a:ext>
            </a:extLst>
          </p:cNvPr>
          <p:cNvSpPr/>
          <p:nvPr/>
        </p:nvSpPr>
        <p:spPr>
          <a:xfrm>
            <a:off x="6780029" y="3186319"/>
            <a:ext cx="522672" cy="812530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07051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8AE55-8555-6446-987A-76EC89E73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602215"/>
            <a:ext cx="21336000" cy="2587551"/>
          </a:xfrm>
        </p:spPr>
        <p:txBody>
          <a:bodyPr/>
          <a:lstStyle/>
          <a:p>
            <a:r>
              <a:rPr lang="en-US" sz="4800" dirty="0"/>
              <a:t>The QPS of some CFs in UDB have strong diurnal patterns, while we can observe only slight QPS variations during day and night time in </a:t>
            </a:r>
            <a:r>
              <a:rPr lang="en-US" sz="4800" dirty="0" err="1"/>
              <a:t>ZippyDB</a:t>
            </a:r>
            <a:r>
              <a:rPr lang="en-US" sz="4800" dirty="0"/>
              <a:t> and UP2X. </a:t>
            </a:r>
          </a:p>
          <a:p>
            <a:r>
              <a:rPr lang="en-US" sz="4800" dirty="0"/>
              <a:t>The daily QPS variations are related to social network behaviors. </a:t>
            </a:r>
          </a:p>
          <a:p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139399-5BF5-A743-8A27-62FE229D1BCC}"/>
              </a:ext>
            </a:extLst>
          </p:cNvPr>
          <p:cNvSpPr txBox="1"/>
          <p:nvPr/>
        </p:nvSpPr>
        <p:spPr>
          <a:xfrm>
            <a:off x="1627755" y="9632561"/>
            <a:ext cx="9111705" cy="162506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QPS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different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query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types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in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UDB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during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14-day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period</a:t>
            </a:r>
            <a:endParaRPr kumimoji="0" lang="en-US" sz="4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CA4BA-6964-954F-A7AF-D8108CE714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31" y="3514836"/>
            <a:ext cx="10485590" cy="5692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207F8-D19E-114C-9836-ACC6B8F11C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3541270"/>
            <a:ext cx="11522533" cy="56929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49B573-56C1-724E-9758-2DACA3E639D8}"/>
              </a:ext>
            </a:extLst>
          </p:cNvPr>
          <p:cNvSpPr txBox="1"/>
          <p:nvPr/>
        </p:nvSpPr>
        <p:spPr>
          <a:xfrm>
            <a:off x="14198983" y="9632561"/>
            <a:ext cx="9111705" cy="162506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QPS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different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column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families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in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  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UDB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during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14-day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period</a:t>
            </a:r>
            <a:endParaRPr kumimoji="0" lang="en-US" sz="4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0752466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5BE631-4FA6-9440-B227-92B8A970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82" y="3774411"/>
            <a:ext cx="16269586" cy="67789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8AE55-8555-6446-987A-76EC89E73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368299"/>
            <a:ext cx="21336000" cy="2587551"/>
          </a:xfrm>
        </p:spPr>
        <p:txBody>
          <a:bodyPr/>
          <a:lstStyle/>
          <a:p>
            <a:r>
              <a:rPr lang="en-US" sz="4800" dirty="0"/>
              <a:t>The standard deviation of key sizes is relatively small, while the standard deviation of value size is large. </a:t>
            </a:r>
          </a:p>
          <a:p>
            <a:r>
              <a:rPr lang="en-US" sz="4800" dirty="0"/>
              <a:t>The average value size of UDB is larger than the other two. </a:t>
            </a:r>
          </a:p>
          <a:p>
            <a:endParaRPr lang="en-US" sz="4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031D12-BD1F-5445-A38B-8C18CF2DA134}"/>
              </a:ext>
            </a:extLst>
          </p:cNvPr>
          <p:cNvSpPr/>
          <p:nvPr/>
        </p:nvSpPr>
        <p:spPr>
          <a:xfrm>
            <a:off x="11756572" y="7680525"/>
            <a:ext cx="1724296" cy="2872880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E514CD-AAEF-0343-90B1-972192154A02}"/>
              </a:ext>
            </a:extLst>
          </p:cNvPr>
          <p:cNvSpPr/>
          <p:nvPr/>
        </p:nvSpPr>
        <p:spPr>
          <a:xfrm>
            <a:off x="16872858" y="7680525"/>
            <a:ext cx="1724296" cy="2872880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4B95EB-64CA-7A49-999A-AD31C51B12EE}"/>
              </a:ext>
            </a:extLst>
          </p:cNvPr>
          <p:cNvSpPr/>
          <p:nvPr/>
        </p:nvSpPr>
        <p:spPr>
          <a:xfrm>
            <a:off x="14067117" y="7680525"/>
            <a:ext cx="1724296" cy="993212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35191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9539D8-19AA-9E41-A4C4-78BECE005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827" y="708541"/>
            <a:ext cx="21336000" cy="2055924"/>
          </a:xfrm>
        </p:spPr>
        <p:txBody>
          <a:bodyPr/>
          <a:lstStyle/>
          <a:p>
            <a:r>
              <a:rPr lang="en-US" sz="4800" dirty="0"/>
              <a:t>key sizes are usually small and have a narrow distribution, and value sizes are closely related to the types of data.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0CD48-15FA-9147-BA3A-F7B7E6DE66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457" y="3447164"/>
            <a:ext cx="8000851" cy="535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FD2C48-660E-1544-BC0E-ADA14C41BC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8958" y="3485264"/>
            <a:ext cx="8265042" cy="5321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F1A7BA-DA10-CB46-8C34-0549986EF6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50" y="3379488"/>
            <a:ext cx="8000852" cy="5321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9FEC84-76D4-CB41-A4C5-2BC2904AA155}"/>
              </a:ext>
            </a:extLst>
          </p:cNvPr>
          <p:cNvSpPr txBox="1"/>
          <p:nvPr/>
        </p:nvSpPr>
        <p:spPr>
          <a:xfrm>
            <a:off x="572208" y="9315812"/>
            <a:ext cx="6793231" cy="8125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Key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size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distribution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UDB</a:t>
            </a:r>
            <a:endParaRPr kumimoji="0" lang="en-US" sz="4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77E9B5-07FE-3146-A39C-14E1AC38301B}"/>
              </a:ext>
            </a:extLst>
          </p:cNvPr>
          <p:cNvSpPr txBox="1"/>
          <p:nvPr/>
        </p:nvSpPr>
        <p:spPr>
          <a:xfrm>
            <a:off x="8211553" y="9315812"/>
            <a:ext cx="7758549" cy="8125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Key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size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distribution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ZippyDB</a:t>
            </a:r>
            <a:endParaRPr kumimoji="0" lang="en-US" sz="4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9F2F2D-D255-8B48-ACCB-FFC1ABA4FEDB}"/>
              </a:ext>
            </a:extLst>
          </p:cNvPr>
          <p:cNvSpPr txBox="1"/>
          <p:nvPr/>
        </p:nvSpPr>
        <p:spPr>
          <a:xfrm>
            <a:off x="17197659" y="9317503"/>
            <a:ext cx="7186341" cy="8125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Key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size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distribution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UP2X</a:t>
            </a:r>
            <a:endParaRPr kumimoji="0" lang="en-US" sz="4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F43C00-C3B3-1C4C-825A-5BE740400C88}"/>
              </a:ext>
            </a:extLst>
          </p:cNvPr>
          <p:cNvSpPr/>
          <p:nvPr/>
        </p:nvSpPr>
        <p:spPr>
          <a:xfrm>
            <a:off x="862150" y="3447164"/>
            <a:ext cx="1310410" cy="4233796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rPr>
              <a:t>c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3ECC75-CE49-0A47-953F-CF177A42A7C0}"/>
              </a:ext>
            </a:extLst>
          </p:cNvPr>
          <p:cNvSpPr/>
          <p:nvPr/>
        </p:nvSpPr>
        <p:spPr>
          <a:xfrm>
            <a:off x="10357542" y="4048083"/>
            <a:ext cx="2235052" cy="3632877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3EA4A8-49BD-A349-B94F-CFA683B9BE66}"/>
              </a:ext>
            </a:extLst>
          </p:cNvPr>
          <p:cNvSpPr/>
          <p:nvPr/>
        </p:nvSpPr>
        <p:spPr>
          <a:xfrm>
            <a:off x="16798835" y="3351419"/>
            <a:ext cx="1414894" cy="4329541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24923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74CB-08D0-E848-835D-9F765BF2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ABD89-8D43-344A-B185-9355746D2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4028" y="12298598"/>
            <a:ext cx="1303678" cy="1118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F50534-C7B1-924E-9405-1CA9FC476E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6069" y="12571148"/>
            <a:ext cx="1442127" cy="845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3A0EC-9B43-E444-871C-346939F88B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64" y="12532986"/>
            <a:ext cx="3772694" cy="7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2574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9539D8-19AA-9E41-A4C4-78BECE005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827" y="708541"/>
            <a:ext cx="21336000" cy="2055924"/>
          </a:xfrm>
        </p:spPr>
        <p:txBody>
          <a:bodyPr/>
          <a:lstStyle/>
          <a:p>
            <a:r>
              <a:rPr lang="en-US" sz="4800" dirty="0"/>
              <a:t>key sizes are usually small and have a narrow distribution, and value sizes are closely related to the types of data.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FEC84-76D4-CB41-A4C5-2BC2904AA155}"/>
              </a:ext>
            </a:extLst>
          </p:cNvPr>
          <p:cNvSpPr txBox="1"/>
          <p:nvPr/>
        </p:nvSpPr>
        <p:spPr>
          <a:xfrm>
            <a:off x="445215" y="9349667"/>
            <a:ext cx="7239504" cy="74481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Value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size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distribution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UDB</a:t>
            </a:r>
            <a:endParaRPr kumimoji="0" lang="en-US" sz="44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77E9B5-07FE-3146-A39C-14E1AC38301B}"/>
              </a:ext>
            </a:extLst>
          </p:cNvPr>
          <p:cNvSpPr txBox="1"/>
          <p:nvPr/>
        </p:nvSpPr>
        <p:spPr>
          <a:xfrm>
            <a:off x="8107163" y="9349667"/>
            <a:ext cx="8395882" cy="74481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Value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size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distribution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ZippyDB</a:t>
            </a:r>
            <a:endParaRPr kumimoji="0" lang="en-US" sz="44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9F2F2D-D255-8B48-ACCB-FFC1ABA4FEDB}"/>
              </a:ext>
            </a:extLst>
          </p:cNvPr>
          <p:cNvSpPr txBox="1"/>
          <p:nvPr/>
        </p:nvSpPr>
        <p:spPr>
          <a:xfrm>
            <a:off x="16607435" y="9349667"/>
            <a:ext cx="7567784" cy="74481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Value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size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distribution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UP2X</a:t>
            </a:r>
            <a:endParaRPr kumimoji="0" lang="en-US" sz="44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F3B6F-4B0F-D14E-B52B-6FFECF77C1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1" y="3956412"/>
            <a:ext cx="7946493" cy="535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6AF23-2A24-EB4D-8D88-2012AEEF77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8654" y="4045312"/>
            <a:ext cx="7985346" cy="5321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84F735-079E-6F4E-A37A-9DDAFB4D6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761" y="4007212"/>
            <a:ext cx="7985346" cy="5359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03457C3-F48C-2E4F-9231-CCD3EA62FE8B}"/>
              </a:ext>
            </a:extLst>
          </p:cNvPr>
          <p:cNvSpPr/>
          <p:nvPr/>
        </p:nvSpPr>
        <p:spPr>
          <a:xfrm>
            <a:off x="18749923" y="3783097"/>
            <a:ext cx="1109745" cy="3349223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4169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9539D8-19AA-9E41-A4C4-78BECE005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57266" y="1417526"/>
            <a:ext cx="6918414" cy="2055924"/>
          </a:xfrm>
        </p:spPr>
        <p:txBody>
          <a:bodyPr/>
          <a:lstStyle/>
          <a:p>
            <a:r>
              <a:rPr lang="en-US" sz="4800" dirty="0"/>
              <a:t>The heat-maps of the three use cases show a strong key-space locality. </a:t>
            </a:r>
          </a:p>
          <a:p>
            <a:r>
              <a:rPr lang="en-US" sz="4800" dirty="0"/>
              <a:t>Hot KV-pairs are closely located in the key-space.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A4D2D-917E-E244-B367-AC9CE48461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12" y="4668641"/>
            <a:ext cx="15110637" cy="3400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FD0D28-91F3-C244-9F7B-EAC3E4D16B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12" y="8440487"/>
            <a:ext cx="14791660" cy="36460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B6A3FA-2C18-F040-B8B3-FAC8D5B0003B}"/>
              </a:ext>
            </a:extLst>
          </p:cNvPr>
          <p:cNvSpPr txBox="1"/>
          <p:nvPr/>
        </p:nvSpPr>
        <p:spPr>
          <a:xfrm>
            <a:off x="7472835" y="4396302"/>
            <a:ext cx="1202252" cy="47397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ZippyDB</a:t>
            </a:r>
            <a:endParaRPr kumimoji="0" lang="en-US" sz="2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4EA2F5-79ED-6B4A-BA61-706F3FC5793B}"/>
              </a:ext>
            </a:extLst>
          </p:cNvPr>
          <p:cNvSpPr txBox="1"/>
          <p:nvPr/>
        </p:nvSpPr>
        <p:spPr>
          <a:xfrm>
            <a:off x="7679622" y="8185306"/>
            <a:ext cx="788678" cy="47397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UP2X</a:t>
            </a:r>
            <a:endParaRPr kumimoji="0" lang="en-US" sz="2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DFDE27-B51B-C045-A17E-F92982FFEE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46" y="0"/>
            <a:ext cx="14834191" cy="4244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57D75B-3281-844E-8552-9DCCFAB3A21C}"/>
              </a:ext>
            </a:extLst>
          </p:cNvPr>
          <p:cNvSpPr txBox="1"/>
          <p:nvPr/>
        </p:nvSpPr>
        <p:spPr>
          <a:xfrm>
            <a:off x="5946776" y="289587"/>
            <a:ext cx="4254370" cy="47397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Column Family </a:t>
            </a:r>
            <a:r>
              <a:rPr kumimoji="0" lang="en-US" altLang="zh-CN" sz="28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Object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of UDB</a:t>
            </a:r>
            <a:endParaRPr kumimoji="0" lang="en-US" sz="2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3B1E9-009A-E64C-903F-48A77C5E3B10}"/>
              </a:ext>
            </a:extLst>
          </p:cNvPr>
          <p:cNvSpPr txBox="1"/>
          <p:nvPr/>
        </p:nvSpPr>
        <p:spPr>
          <a:xfrm>
            <a:off x="15589608" y="9242650"/>
            <a:ext cx="8572880" cy="2843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Note:</a:t>
            </a:r>
            <a:r>
              <a:rPr kumimoji="0" lang="zh-CN" altLang="en-US" sz="2800" b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endParaRPr kumimoji="0" lang="en-US" altLang="zh-CN" sz="2800" b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1)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K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eys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are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first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sorted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same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they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are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in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database,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and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assigned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with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integer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key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sequence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number.</a:t>
            </a:r>
          </a:p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2)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Y-axis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is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the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access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count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of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KV-pair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during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24-hour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endParaRPr lang="en-US" altLang="zh-CN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</a:endParaRPr>
          </a:p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period.</a:t>
            </a:r>
          </a:p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3)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Red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line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separation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of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MySQL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tables.</a:t>
            </a:r>
            <a:endParaRPr kumimoji="0" lang="en-US" sz="2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46FE6E-7B3D-BC4B-9275-9509FBE05142}"/>
              </a:ext>
            </a:extLst>
          </p:cNvPr>
          <p:cNvSpPr/>
          <p:nvPr/>
        </p:nvSpPr>
        <p:spPr>
          <a:xfrm>
            <a:off x="3675386" y="2664823"/>
            <a:ext cx="1471380" cy="1254034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BB5358-D368-8048-9B1E-F7E97C35E1FB}"/>
              </a:ext>
            </a:extLst>
          </p:cNvPr>
          <p:cNvSpPr/>
          <p:nvPr/>
        </p:nvSpPr>
        <p:spPr>
          <a:xfrm>
            <a:off x="10720620" y="2601825"/>
            <a:ext cx="1471380" cy="1254034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ED2B9D-511C-F64B-A9D8-4AD2194ED851}"/>
              </a:ext>
            </a:extLst>
          </p:cNvPr>
          <p:cNvSpPr/>
          <p:nvPr/>
        </p:nvSpPr>
        <p:spPr>
          <a:xfrm>
            <a:off x="7069067" y="6264345"/>
            <a:ext cx="1471380" cy="1254034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AA64DD-2B4E-DA41-94A1-014238F7C512}"/>
              </a:ext>
            </a:extLst>
          </p:cNvPr>
          <p:cNvSpPr/>
          <p:nvPr/>
        </p:nvSpPr>
        <p:spPr>
          <a:xfrm>
            <a:off x="11665500" y="6264345"/>
            <a:ext cx="1471380" cy="1254034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03381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9539D8-19AA-9E41-A4C4-78BECE005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827" y="708541"/>
            <a:ext cx="21336000" cy="3501952"/>
          </a:xfrm>
        </p:spPr>
        <p:txBody>
          <a:bodyPr/>
          <a:lstStyle/>
          <a:p>
            <a:r>
              <a:rPr lang="en-US" sz="4800" dirty="0"/>
              <a:t>The time series figures of Delete and </a:t>
            </a:r>
            <a:r>
              <a:rPr lang="en-US" sz="4800" dirty="0" err="1"/>
              <a:t>SingleDelete</a:t>
            </a:r>
            <a:r>
              <a:rPr lang="en-US" sz="4800" dirty="0"/>
              <a:t> for UDB and Merge for UP2X show strong temporal locality. </a:t>
            </a:r>
          </a:p>
          <a:p>
            <a:r>
              <a:rPr lang="en-US" sz="4800" dirty="0"/>
              <a:t>For some query types, KV-pairs in some key-ranges are intensively accessed during a short period of time. </a:t>
            </a:r>
          </a:p>
          <a:p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145AF-5E60-D143-9298-01987309E7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222" y="4054262"/>
            <a:ext cx="8098945" cy="6399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FE631-EE7F-4142-BACB-B6E4E3079D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3" y="4210493"/>
            <a:ext cx="7789083" cy="6312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79D35-0C3D-0345-8405-B89B52D97D42}"/>
              </a:ext>
            </a:extLst>
          </p:cNvPr>
          <p:cNvSpPr txBox="1"/>
          <p:nvPr/>
        </p:nvSpPr>
        <p:spPr>
          <a:xfrm>
            <a:off x="13718052" y="10456060"/>
            <a:ext cx="8098945" cy="1489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Time series figure of KV-pairs being Deleted in </a:t>
            </a:r>
            <a:r>
              <a:rPr kumimoji="0" lang="en-US" altLang="zh-CN" sz="44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Object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of UDB</a:t>
            </a:r>
            <a:endParaRPr kumimoji="0" lang="en-US" sz="44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65D971-F914-394E-B3FC-E99BF5D9595C}"/>
              </a:ext>
            </a:extLst>
          </p:cNvPr>
          <p:cNvSpPr txBox="1"/>
          <p:nvPr/>
        </p:nvSpPr>
        <p:spPr>
          <a:xfrm>
            <a:off x="1289215" y="10489490"/>
            <a:ext cx="8098945" cy="1489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Time series figure of KV-pairs being </a:t>
            </a:r>
            <a:r>
              <a:rPr kumimoji="0" lang="en-US" altLang="zh-CN" sz="4400" b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SingleDeleted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in </a:t>
            </a:r>
            <a:r>
              <a:rPr kumimoji="0" lang="en-US" altLang="zh-CN" sz="44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Assoc_2ry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of UDB</a:t>
            </a:r>
            <a:endParaRPr kumimoji="0" lang="en-US" sz="44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F5537-2BF7-394E-ADB4-21FDE401E994}"/>
              </a:ext>
            </a:extLst>
          </p:cNvPr>
          <p:cNvSpPr txBox="1"/>
          <p:nvPr/>
        </p:nvSpPr>
        <p:spPr>
          <a:xfrm>
            <a:off x="4246061" y="12533483"/>
            <a:ext cx="15891878" cy="9479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Note:</a:t>
            </a:r>
            <a:r>
              <a:rPr kumimoji="0" lang="zh-CN" altLang="en-US" sz="2800" b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zh-CN" altLang="en-US" sz="2800" b="1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1)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X-axis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key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sequence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number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which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same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that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in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heatmap,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2)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Y-axis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time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starting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and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endParaRPr lang="en-US" altLang="zh-CN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</a:endParaRPr>
          </a:p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starts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at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time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when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tracing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begins,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and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3)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Red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line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separation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of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MySQL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tables.</a:t>
            </a:r>
            <a:endParaRPr kumimoji="0" lang="en-US" sz="2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BF39BD-17B9-E04D-A78F-ECADB6801EFA}"/>
              </a:ext>
            </a:extLst>
          </p:cNvPr>
          <p:cNvSpPr/>
          <p:nvPr/>
        </p:nvSpPr>
        <p:spPr>
          <a:xfrm>
            <a:off x="3510371" y="4798277"/>
            <a:ext cx="1471380" cy="1254034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3E1D8C-54A0-054D-A8D1-C18985420A04}"/>
              </a:ext>
            </a:extLst>
          </p:cNvPr>
          <p:cNvSpPr/>
          <p:nvPr/>
        </p:nvSpPr>
        <p:spPr>
          <a:xfrm>
            <a:off x="15346054" y="5493605"/>
            <a:ext cx="1471380" cy="1254034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0620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9539D8-19AA-9E41-A4C4-78BECE005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827" y="708541"/>
            <a:ext cx="21336000" cy="3501952"/>
          </a:xfrm>
        </p:spPr>
        <p:txBody>
          <a:bodyPr/>
          <a:lstStyle/>
          <a:p>
            <a:r>
              <a:rPr lang="en-US" sz="4800" dirty="0"/>
              <a:t>The time series figures of Delete and </a:t>
            </a:r>
            <a:r>
              <a:rPr lang="en-US" sz="4800" dirty="0" err="1"/>
              <a:t>SingleDelete</a:t>
            </a:r>
            <a:r>
              <a:rPr lang="en-US" sz="4800" dirty="0"/>
              <a:t> for UDB and Merge for UP2X show strong temporal locality. </a:t>
            </a:r>
          </a:p>
          <a:p>
            <a:r>
              <a:rPr lang="en-US" sz="4800" dirty="0"/>
              <a:t>For some query types, KV-pairs in some key-ranges are intensively accessed during a short period of time. </a:t>
            </a:r>
          </a:p>
          <a:p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A10D-9B32-8B42-A16D-F6B5148C1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111" y="4886104"/>
            <a:ext cx="18199100" cy="5219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29A4A-BF02-954D-BF1A-AAFE0902284D}"/>
              </a:ext>
            </a:extLst>
          </p:cNvPr>
          <p:cNvSpPr txBox="1"/>
          <p:nvPr/>
        </p:nvSpPr>
        <p:spPr>
          <a:xfrm>
            <a:off x="2483027" y="10409005"/>
            <a:ext cx="18611969" cy="744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Time series figure of KV-pairs accessed by </a:t>
            </a:r>
            <a:r>
              <a:rPr kumimoji="0" lang="en-US" altLang="zh-CN" sz="44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Merge</a:t>
            </a:r>
            <a:r>
              <a:rPr kumimoji="0" lang="en-US" altLang="zh-CN" sz="44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in UP2X</a:t>
            </a:r>
            <a:endParaRPr kumimoji="0" lang="en-US" sz="44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8A94-2BAF-7C40-A316-C366661F7675}"/>
              </a:ext>
            </a:extLst>
          </p:cNvPr>
          <p:cNvSpPr txBox="1"/>
          <p:nvPr/>
        </p:nvSpPr>
        <p:spPr>
          <a:xfrm>
            <a:off x="4246061" y="12533483"/>
            <a:ext cx="15891878" cy="9479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Note:</a:t>
            </a:r>
            <a:r>
              <a:rPr kumimoji="0" lang="zh-CN" altLang="en-US" sz="2800" b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zh-CN" altLang="en-US" sz="2800" b="1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1)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X-axis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key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sequence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number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which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same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that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in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heatmap,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2)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Y-axis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time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starting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and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endParaRPr lang="en-US" altLang="zh-CN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</a:endParaRPr>
          </a:p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starts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at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time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when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tracing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begins,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and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3)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Red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line</a:t>
            </a:r>
            <a:r>
              <a:rPr kumimoji="0" lang="zh-CN" altLang="en-US" sz="2800" b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is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the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separation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of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MySQL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tables.</a:t>
            </a:r>
            <a:endParaRPr kumimoji="0" lang="en-US" sz="2800" b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9FCC80-E6DF-E44A-A106-1200F504D27E}"/>
              </a:ext>
            </a:extLst>
          </p:cNvPr>
          <p:cNvSpPr/>
          <p:nvPr/>
        </p:nvSpPr>
        <p:spPr>
          <a:xfrm>
            <a:off x="7306861" y="7262948"/>
            <a:ext cx="1471380" cy="1254034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24163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74CB-08D0-E848-835D-9F765BF2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Modeling and Benchmarking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6880A-A569-A145-BF6C-6E552FA992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4028" y="12298598"/>
            <a:ext cx="1303678" cy="1118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568D54-0CB0-DE4F-8A78-D7B57346C0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6069" y="12571148"/>
            <a:ext cx="1442127" cy="845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E557B-BAE1-A547-927D-ACB0A4709E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64" y="12532986"/>
            <a:ext cx="3772694" cy="7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0785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4E8E064-DF44-4448-BFD0-7E301418581E}"/>
              </a:ext>
            </a:extLst>
          </p:cNvPr>
          <p:cNvSpPr/>
          <p:nvPr/>
        </p:nvSpPr>
        <p:spPr>
          <a:xfrm>
            <a:off x="14100480" y="1923265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84CBBB5-5312-3047-B757-D1DD01D0DF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91" y="2260314"/>
            <a:ext cx="1987244" cy="198724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7FEE4E7-3A4C-5748-A394-DAC0076DD249}"/>
              </a:ext>
            </a:extLst>
          </p:cNvPr>
          <p:cNvSpPr txBox="1"/>
          <p:nvPr/>
        </p:nvSpPr>
        <p:spPr>
          <a:xfrm>
            <a:off x="19706388" y="10256183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Modeling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8B528A8-4E13-4B40-9869-56126EAE8C08}"/>
              </a:ext>
            </a:extLst>
          </p:cNvPr>
          <p:cNvSpPr/>
          <p:nvPr/>
        </p:nvSpPr>
        <p:spPr>
          <a:xfrm>
            <a:off x="5070976" y="1916915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F02651-4727-E04A-9704-6DAC7866AEFF}"/>
              </a:ext>
            </a:extLst>
          </p:cNvPr>
          <p:cNvSpPr txBox="1"/>
          <p:nvPr/>
        </p:nvSpPr>
        <p:spPr>
          <a:xfrm>
            <a:off x="5070976" y="4241208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 </a:t>
            </a:r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Collector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8157735-DF13-8C41-BC0D-273A59975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24" y="2253964"/>
            <a:ext cx="2036260" cy="203626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DBF3994-7655-6B47-B333-94701098D6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70" y="2725557"/>
            <a:ext cx="2296208" cy="153777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C4A3857-460B-C046-9487-13F86E6972C8}"/>
              </a:ext>
            </a:extLst>
          </p:cNvPr>
          <p:cNvSpPr txBox="1"/>
          <p:nvPr/>
        </p:nvSpPr>
        <p:spPr>
          <a:xfrm>
            <a:off x="10145806" y="3494443"/>
            <a:ext cx="1955536" cy="53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 file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7D8ED1D-DD9B-8249-8E71-23F304265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1023" y="2171586"/>
            <a:ext cx="2188423" cy="218842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54F8302-470B-3E42-B3C3-F74D242C7761}"/>
              </a:ext>
            </a:extLst>
          </p:cNvPr>
          <p:cNvSpPr txBox="1"/>
          <p:nvPr/>
        </p:nvSpPr>
        <p:spPr>
          <a:xfrm>
            <a:off x="20279950" y="4336458"/>
            <a:ext cx="2550568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Workload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characteristics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60E9CD2-9552-0F43-87EC-3C42DFBD449E}"/>
              </a:ext>
            </a:extLst>
          </p:cNvPr>
          <p:cNvSpPr/>
          <p:nvPr/>
        </p:nvSpPr>
        <p:spPr>
          <a:xfrm>
            <a:off x="19791653" y="7957247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AD40BF8-E6AC-474A-9BE0-D13F2707EA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8175" y="8442102"/>
            <a:ext cx="2330827" cy="153513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5D2407-F3A4-1646-82CF-452F20C9B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1630" y="7948881"/>
            <a:ext cx="2292379" cy="2292379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8B953D5-4C5F-F748-87EA-0340793DED0C}"/>
              </a:ext>
            </a:extLst>
          </p:cNvPr>
          <p:cNvSpPr/>
          <p:nvPr/>
        </p:nvSpPr>
        <p:spPr>
          <a:xfrm>
            <a:off x="14157087" y="7948881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E4C24E-A078-6540-9DDA-4D42CAEA17A3}"/>
              </a:ext>
            </a:extLst>
          </p:cNvPr>
          <p:cNvSpPr txBox="1"/>
          <p:nvPr/>
        </p:nvSpPr>
        <p:spPr>
          <a:xfrm>
            <a:off x="14157087" y="10241260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Benchmarking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6D862D-3911-F84E-91F8-3DF8FC32D58B}"/>
              </a:ext>
            </a:extLst>
          </p:cNvPr>
          <p:cNvSpPr txBox="1"/>
          <p:nvPr/>
        </p:nvSpPr>
        <p:spPr>
          <a:xfrm>
            <a:off x="13929951" y="4248218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</a:t>
            </a:r>
            <a:r>
              <a:rPr lang="zh-CN" altLang="en-US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Analyzer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6111015-5725-3B4E-8E8B-3327B2A1B1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808" y="5624487"/>
            <a:ext cx="1476259" cy="1238250"/>
          </a:xfrm>
          <a:prstGeom prst="rect">
            <a:avLst/>
          </a:prstGeom>
        </p:spPr>
      </p:pic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401AB74-B3BC-7D49-8741-DE682980DCC9}"/>
              </a:ext>
            </a:extLst>
          </p:cNvPr>
          <p:cNvSpPr/>
          <p:nvPr/>
        </p:nvSpPr>
        <p:spPr>
          <a:xfrm>
            <a:off x="9526189" y="5367554"/>
            <a:ext cx="3193499" cy="258969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E956C2F-8033-9A4D-8B8F-C6DE7A602481}"/>
              </a:ext>
            </a:extLst>
          </p:cNvPr>
          <p:cNvSpPr txBox="1"/>
          <p:nvPr/>
        </p:nvSpPr>
        <p:spPr>
          <a:xfrm>
            <a:off x="9262104" y="7121803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</a:t>
            </a:r>
            <a:r>
              <a:rPr lang="zh-CN" altLang="en-US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Replayer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67EFAD-D800-6E45-838E-6CB14245229C}"/>
              </a:ext>
            </a:extLst>
          </p:cNvPr>
          <p:cNvSpPr/>
          <p:nvPr/>
        </p:nvSpPr>
        <p:spPr>
          <a:xfrm>
            <a:off x="10767965" y="8703085"/>
            <a:ext cx="701749" cy="662984"/>
          </a:xfrm>
          <a:prstGeom prst="ellipse">
            <a:avLst/>
          </a:prstGeom>
          <a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A75CF9D-BB2F-2644-B80C-D4B271F7A0A3}"/>
              </a:ext>
            </a:extLst>
          </p:cNvPr>
          <p:cNvSpPr/>
          <p:nvPr/>
        </p:nvSpPr>
        <p:spPr>
          <a:xfrm>
            <a:off x="881855" y="2815852"/>
            <a:ext cx="2952259" cy="1362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FreightSansLFPro" panose="02000506030000020004" pitchFamily="2" charset="77"/>
                <a:cs typeface="Times New Roman" panose="02020603050405020304" pitchFamily="18" charset="0"/>
              </a:rPr>
              <a:t>Production</a:t>
            </a:r>
          </a:p>
          <a:p>
            <a:pPr algn="ctr"/>
            <a:r>
              <a:rPr lang="en-US" sz="3600" dirty="0">
                <a:latin typeface="FreightSansLFPro" panose="02000506030000020004" pitchFamily="2" charset="77"/>
                <a:cs typeface="Times New Roman" panose="02020603050405020304" pitchFamily="18" charset="0"/>
              </a:rPr>
              <a:t>Workloads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5CCF387-96F8-EE44-B243-887F0555B0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81" y="8357221"/>
            <a:ext cx="2756342" cy="1573631"/>
          </a:xfrm>
          <a:prstGeom prst="rect">
            <a:avLst/>
          </a:prstGeom>
        </p:spPr>
      </p:pic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ACB718D-3C58-5A49-B7AC-53DEAE3F3A25}"/>
              </a:ext>
            </a:extLst>
          </p:cNvPr>
          <p:cNvSpPr/>
          <p:nvPr/>
        </p:nvSpPr>
        <p:spPr>
          <a:xfrm>
            <a:off x="598319" y="7957247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A841EF6-4A32-7447-B5F9-83B7A7A0C755}"/>
              </a:ext>
            </a:extLst>
          </p:cNvPr>
          <p:cNvSpPr txBox="1"/>
          <p:nvPr/>
        </p:nvSpPr>
        <p:spPr>
          <a:xfrm>
            <a:off x="529374" y="10256182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RocksDB</a:t>
            </a:r>
            <a:endParaRPr lang="en-US" altLang="zh-CN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F59FE3-3DB3-CE48-A1AF-5248D0209487}"/>
              </a:ext>
            </a:extLst>
          </p:cNvPr>
          <p:cNvCxnSpPr>
            <a:stCxn id="68" idx="3"/>
            <a:endCxn id="50" idx="1"/>
          </p:cNvCxnSpPr>
          <p:nvPr/>
        </p:nvCxnSpPr>
        <p:spPr>
          <a:xfrm flipV="1">
            <a:off x="3834114" y="3490533"/>
            <a:ext cx="1236862" cy="635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514D4B1-0D58-7B46-BB7B-B9DFE4B3D730}"/>
              </a:ext>
            </a:extLst>
          </p:cNvPr>
          <p:cNvCxnSpPr>
            <a:cxnSpLocks/>
            <a:stCxn id="50" idx="3"/>
            <a:endCxn id="54" idx="1"/>
          </p:cNvCxnSpPr>
          <p:nvPr/>
        </p:nvCxnSpPr>
        <p:spPr>
          <a:xfrm>
            <a:off x="8652442" y="3490533"/>
            <a:ext cx="1323028" cy="391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344B547-70E9-234B-BC65-EAD9372FBCC3}"/>
              </a:ext>
            </a:extLst>
          </p:cNvPr>
          <p:cNvCxnSpPr>
            <a:cxnSpLocks/>
            <a:stCxn id="54" idx="3"/>
            <a:endCxn id="47" idx="1"/>
          </p:cNvCxnSpPr>
          <p:nvPr/>
        </p:nvCxnSpPr>
        <p:spPr>
          <a:xfrm>
            <a:off x="12271678" y="3494444"/>
            <a:ext cx="1828802" cy="243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A900BFC-D65E-6F41-825A-E37BCEDE7863}"/>
              </a:ext>
            </a:extLst>
          </p:cNvPr>
          <p:cNvCxnSpPr>
            <a:cxnSpLocks/>
            <a:stCxn id="54" idx="2"/>
            <a:endCxn id="65" idx="0"/>
          </p:cNvCxnSpPr>
          <p:nvPr/>
        </p:nvCxnSpPr>
        <p:spPr>
          <a:xfrm flipH="1">
            <a:off x="11122939" y="4263330"/>
            <a:ext cx="635" cy="1104224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9D8456B-0B49-1946-85D9-4A4BCAEB3035}"/>
              </a:ext>
            </a:extLst>
          </p:cNvPr>
          <p:cNvCxnSpPr>
            <a:cxnSpLocks/>
            <a:stCxn id="65" idx="2"/>
            <a:endCxn id="67" idx="0"/>
          </p:cNvCxnSpPr>
          <p:nvPr/>
        </p:nvCxnSpPr>
        <p:spPr>
          <a:xfrm flipH="1">
            <a:off x="11118840" y="7957247"/>
            <a:ext cx="4099" cy="74583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7AE01A6-3B52-BC42-922E-7952A8F56629}"/>
              </a:ext>
            </a:extLst>
          </p:cNvPr>
          <p:cNvCxnSpPr>
            <a:cxnSpLocks/>
            <a:endCxn id="67" idx="6"/>
          </p:cNvCxnSpPr>
          <p:nvPr/>
        </p:nvCxnSpPr>
        <p:spPr>
          <a:xfrm flipH="1">
            <a:off x="11469714" y="9034577"/>
            <a:ext cx="2630766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772E7738-D024-3640-B1CD-7F05A3FEF8D6}"/>
              </a:ext>
            </a:extLst>
          </p:cNvPr>
          <p:cNvSpPr/>
          <p:nvPr/>
        </p:nvSpPr>
        <p:spPr>
          <a:xfrm>
            <a:off x="6313588" y="7957247"/>
            <a:ext cx="2449632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BD3C6AE-E826-D24B-B807-CD12F217B77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358" y="8229456"/>
            <a:ext cx="1701396" cy="170139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5CC7114-9CD7-F141-B0B4-D87E86E13766}"/>
              </a:ext>
            </a:extLst>
          </p:cNvPr>
          <p:cNvSpPr txBox="1"/>
          <p:nvPr/>
        </p:nvSpPr>
        <p:spPr>
          <a:xfrm>
            <a:off x="6313588" y="9971222"/>
            <a:ext cx="2590086" cy="10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Compare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&amp;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Analyze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B8C0691-D516-E842-89E2-EB96C43049EE}"/>
              </a:ext>
            </a:extLst>
          </p:cNvPr>
          <p:cNvCxnSpPr>
            <a:cxnSpLocks/>
            <a:stCxn id="67" idx="2"/>
          </p:cNvCxnSpPr>
          <p:nvPr/>
        </p:nvCxnSpPr>
        <p:spPr>
          <a:xfrm flipH="1">
            <a:off x="8652442" y="9034577"/>
            <a:ext cx="2115523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AD1F865-9B1B-3B4A-98B4-E8330933E6F2}"/>
              </a:ext>
            </a:extLst>
          </p:cNvPr>
          <p:cNvCxnSpPr>
            <a:cxnSpLocks/>
          </p:cNvCxnSpPr>
          <p:nvPr/>
        </p:nvCxnSpPr>
        <p:spPr>
          <a:xfrm flipH="1">
            <a:off x="8763220" y="9751754"/>
            <a:ext cx="5393868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29D82B1-49BD-6E44-9C1C-125451D457E2}"/>
              </a:ext>
            </a:extLst>
          </p:cNvPr>
          <p:cNvCxnSpPr>
            <a:cxnSpLocks/>
            <a:stCxn id="103" idx="1"/>
            <a:endCxn id="70" idx="3"/>
          </p:cNvCxnSpPr>
          <p:nvPr/>
        </p:nvCxnSpPr>
        <p:spPr>
          <a:xfrm flipH="1">
            <a:off x="4179785" y="9530865"/>
            <a:ext cx="2133803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0DDA7CF2-766C-C54A-AB7D-E318006EF233}"/>
              </a:ext>
            </a:extLst>
          </p:cNvPr>
          <p:cNvCxnSpPr>
            <a:cxnSpLocks/>
            <a:stCxn id="103" idx="2"/>
            <a:endCxn id="61" idx="2"/>
          </p:cNvCxnSpPr>
          <p:nvPr/>
        </p:nvCxnSpPr>
        <p:spPr>
          <a:xfrm rot="5400000" flipH="1" flipV="1">
            <a:off x="11738929" y="6895592"/>
            <a:ext cx="8366" cy="8409416"/>
          </a:xfrm>
          <a:prstGeom prst="bentConnector3">
            <a:avLst>
              <a:gd name="adj1" fmla="val -5290557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E4DB79BF-6FBA-BA42-86A7-7ED33A0F17CF}"/>
              </a:ext>
            </a:extLst>
          </p:cNvPr>
          <p:cNvCxnSpPr>
            <a:cxnSpLocks/>
            <a:stCxn id="103" idx="2"/>
            <a:endCxn id="58" idx="2"/>
          </p:cNvCxnSpPr>
          <p:nvPr/>
        </p:nvCxnSpPr>
        <p:spPr>
          <a:xfrm rot="16200000" flipH="1">
            <a:off x="14560395" y="4082492"/>
            <a:ext cx="12700" cy="14043982"/>
          </a:xfrm>
          <a:prstGeom prst="bentConnector3">
            <a:avLst>
              <a:gd name="adj1" fmla="val 6395748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F48B641-B2FC-854B-9197-73BE012E4AC3}"/>
              </a:ext>
            </a:extLst>
          </p:cNvPr>
          <p:cNvCxnSpPr>
            <a:cxnSpLocks/>
            <a:stCxn id="58" idx="1"/>
            <a:endCxn id="61" idx="3"/>
          </p:cNvCxnSpPr>
          <p:nvPr/>
        </p:nvCxnSpPr>
        <p:spPr>
          <a:xfrm flipH="1" flipV="1">
            <a:off x="17738553" y="9522499"/>
            <a:ext cx="2053100" cy="836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78FC9E1E-7A91-3B4F-8613-B891595B83E5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7681946" y="3496883"/>
            <a:ext cx="2960148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EDAFEF74-3531-2643-9D27-3B18EC50E70E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>
            <a:off x="21555234" y="5342374"/>
            <a:ext cx="27152" cy="261487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96574CD-A12C-2B47-9E1F-529FDF525EA0}"/>
              </a:ext>
            </a:extLst>
          </p:cNvPr>
          <p:cNvCxnSpPr>
            <a:cxnSpLocks/>
            <a:stCxn id="70" idx="0"/>
            <a:endCxn id="68" idx="2"/>
          </p:cNvCxnSpPr>
          <p:nvPr/>
        </p:nvCxnSpPr>
        <p:spPr>
          <a:xfrm flipH="1" flipV="1">
            <a:off x="2357985" y="4177914"/>
            <a:ext cx="31067" cy="377933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7965134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4E8E064-DF44-4448-BFD0-7E301418581E}"/>
              </a:ext>
            </a:extLst>
          </p:cNvPr>
          <p:cNvSpPr/>
          <p:nvPr/>
        </p:nvSpPr>
        <p:spPr>
          <a:xfrm>
            <a:off x="14100480" y="1923265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84CBBB5-5312-3047-B757-D1DD01D0DF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591" y="2260314"/>
            <a:ext cx="1987244" cy="198724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7FEE4E7-3A4C-5748-A394-DAC0076DD249}"/>
              </a:ext>
            </a:extLst>
          </p:cNvPr>
          <p:cNvSpPr txBox="1"/>
          <p:nvPr/>
        </p:nvSpPr>
        <p:spPr>
          <a:xfrm>
            <a:off x="19706388" y="10256183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Modeling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8B528A8-4E13-4B40-9869-56126EAE8C08}"/>
              </a:ext>
            </a:extLst>
          </p:cNvPr>
          <p:cNvSpPr/>
          <p:nvPr/>
        </p:nvSpPr>
        <p:spPr>
          <a:xfrm>
            <a:off x="5070976" y="1916915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F02651-4727-E04A-9704-6DAC7866AEFF}"/>
              </a:ext>
            </a:extLst>
          </p:cNvPr>
          <p:cNvSpPr txBox="1"/>
          <p:nvPr/>
        </p:nvSpPr>
        <p:spPr>
          <a:xfrm>
            <a:off x="5070976" y="4241208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 </a:t>
            </a:r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Collector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8157735-DF13-8C41-BC0D-273A59975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24" y="2253964"/>
            <a:ext cx="2036260" cy="203626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DBF3994-7655-6B47-B333-94701098D6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70" y="2725557"/>
            <a:ext cx="2296208" cy="153777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C4A3857-460B-C046-9487-13F86E6972C8}"/>
              </a:ext>
            </a:extLst>
          </p:cNvPr>
          <p:cNvSpPr txBox="1"/>
          <p:nvPr/>
        </p:nvSpPr>
        <p:spPr>
          <a:xfrm>
            <a:off x="10145806" y="3494443"/>
            <a:ext cx="1955536" cy="53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 file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7D8ED1D-DD9B-8249-8E71-23F304265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1023" y="2171586"/>
            <a:ext cx="2188423" cy="218842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54F8302-470B-3E42-B3C3-F74D242C7761}"/>
              </a:ext>
            </a:extLst>
          </p:cNvPr>
          <p:cNvSpPr txBox="1"/>
          <p:nvPr/>
        </p:nvSpPr>
        <p:spPr>
          <a:xfrm>
            <a:off x="20279950" y="4336458"/>
            <a:ext cx="2550568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Workload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characteristics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60E9CD2-9552-0F43-87EC-3C42DFBD449E}"/>
              </a:ext>
            </a:extLst>
          </p:cNvPr>
          <p:cNvSpPr/>
          <p:nvPr/>
        </p:nvSpPr>
        <p:spPr>
          <a:xfrm>
            <a:off x="19791653" y="7957247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AD40BF8-E6AC-474A-9BE0-D13F2707EA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8175" y="8442102"/>
            <a:ext cx="2330827" cy="153513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5D2407-F3A4-1646-82CF-452F20C9B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1630" y="7948881"/>
            <a:ext cx="2292379" cy="2292379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8B953D5-4C5F-F748-87EA-0340793DED0C}"/>
              </a:ext>
            </a:extLst>
          </p:cNvPr>
          <p:cNvSpPr/>
          <p:nvPr/>
        </p:nvSpPr>
        <p:spPr>
          <a:xfrm>
            <a:off x="14157087" y="7948881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E4C24E-A078-6540-9DDA-4D42CAEA17A3}"/>
              </a:ext>
            </a:extLst>
          </p:cNvPr>
          <p:cNvSpPr txBox="1"/>
          <p:nvPr/>
        </p:nvSpPr>
        <p:spPr>
          <a:xfrm>
            <a:off x="14157087" y="10241260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Benchmarking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6D862D-3911-F84E-91F8-3DF8FC32D58B}"/>
              </a:ext>
            </a:extLst>
          </p:cNvPr>
          <p:cNvSpPr txBox="1"/>
          <p:nvPr/>
        </p:nvSpPr>
        <p:spPr>
          <a:xfrm>
            <a:off x="13929951" y="4248218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</a:t>
            </a:r>
            <a:r>
              <a:rPr lang="zh-CN" altLang="en-US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Analyzer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6111015-5725-3B4E-8E8B-3327B2A1B1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808" y="5624487"/>
            <a:ext cx="1476259" cy="1238250"/>
          </a:xfrm>
          <a:prstGeom prst="rect">
            <a:avLst/>
          </a:prstGeom>
        </p:spPr>
      </p:pic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401AB74-B3BC-7D49-8741-DE682980DCC9}"/>
              </a:ext>
            </a:extLst>
          </p:cNvPr>
          <p:cNvSpPr/>
          <p:nvPr/>
        </p:nvSpPr>
        <p:spPr>
          <a:xfrm>
            <a:off x="9526189" y="5367554"/>
            <a:ext cx="3193499" cy="258969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E956C2F-8033-9A4D-8B8F-C6DE7A602481}"/>
              </a:ext>
            </a:extLst>
          </p:cNvPr>
          <p:cNvSpPr txBox="1"/>
          <p:nvPr/>
        </p:nvSpPr>
        <p:spPr>
          <a:xfrm>
            <a:off x="9262104" y="7121803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Trace</a:t>
            </a:r>
            <a:r>
              <a:rPr lang="zh-CN" altLang="en-US" sz="3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Replayer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67EFAD-D800-6E45-838E-6CB14245229C}"/>
              </a:ext>
            </a:extLst>
          </p:cNvPr>
          <p:cNvSpPr/>
          <p:nvPr/>
        </p:nvSpPr>
        <p:spPr>
          <a:xfrm>
            <a:off x="10767965" y="8703085"/>
            <a:ext cx="701749" cy="662984"/>
          </a:xfrm>
          <a:prstGeom prst="ellipse">
            <a:avLst/>
          </a:prstGeom>
          <a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A75CF9D-BB2F-2644-B80C-D4B271F7A0A3}"/>
              </a:ext>
            </a:extLst>
          </p:cNvPr>
          <p:cNvSpPr/>
          <p:nvPr/>
        </p:nvSpPr>
        <p:spPr>
          <a:xfrm>
            <a:off x="881855" y="2815852"/>
            <a:ext cx="2952259" cy="1362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FreightSansLFPro" panose="02000506030000020004" pitchFamily="2" charset="77"/>
                <a:cs typeface="Times New Roman" panose="02020603050405020304" pitchFamily="18" charset="0"/>
              </a:rPr>
              <a:t>Production</a:t>
            </a:r>
          </a:p>
          <a:p>
            <a:pPr algn="ctr"/>
            <a:r>
              <a:rPr lang="en-US" sz="3600" dirty="0">
                <a:latin typeface="FreightSansLFPro" panose="02000506030000020004" pitchFamily="2" charset="77"/>
                <a:cs typeface="Times New Roman" panose="02020603050405020304" pitchFamily="18" charset="0"/>
              </a:rPr>
              <a:t>Workloads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5CCF387-96F8-EE44-B243-887F0555B0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81" y="8357221"/>
            <a:ext cx="2756342" cy="1573631"/>
          </a:xfrm>
          <a:prstGeom prst="rect">
            <a:avLst/>
          </a:prstGeom>
        </p:spPr>
      </p:pic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ACB718D-3C58-5A49-B7AC-53DEAE3F3A25}"/>
              </a:ext>
            </a:extLst>
          </p:cNvPr>
          <p:cNvSpPr/>
          <p:nvPr/>
        </p:nvSpPr>
        <p:spPr>
          <a:xfrm>
            <a:off x="598319" y="7957247"/>
            <a:ext cx="3581466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A841EF6-4A32-7447-B5F9-83B7A7A0C755}"/>
              </a:ext>
            </a:extLst>
          </p:cNvPr>
          <p:cNvSpPr txBox="1"/>
          <p:nvPr/>
        </p:nvSpPr>
        <p:spPr>
          <a:xfrm>
            <a:off x="529374" y="10256182"/>
            <a:ext cx="3751995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RocksDB</a:t>
            </a:r>
            <a:endParaRPr lang="en-US" altLang="zh-CN" sz="36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F59FE3-3DB3-CE48-A1AF-5248D0209487}"/>
              </a:ext>
            </a:extLst>
          </p:cNvPr>
          <p:cNvCxnSpPr>
            <a:stCxn id="68" idx="3"/>
            <a:endCxn id="50" idx="1"/>
          </p:cNvCxnSpPr>
          <p:nvPr/>
        </p:nvCxnSpPr>
        <p:spPr>
          <a:xfrm flipV="1">
            <a:off x="3834114" y="3490533"/>
            <a:ext cx="1236862" cy="635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514D4B1-0D58-7B46-BB7B-B9DFE4B3D730}"/>
              </a:ext>
            </a:extLst>
          </p:cNvPr>
          <p:cNvCxnSpPr>
            <a:cxnSpLocks/>
            <a:stCxn id="50" idx="3"/>
            <a:endCxn id="54" idx="1"/>
          </p:cNvCxnSpPr>
          <p:nvPr/>
        </p:nvCxnSpPr>
        <p:spPr>
          <a:xfrm>
            <a:off x="8652442" y="3490533"/>
            <a:ext cx="1323028" cy="391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344B547-70E9-234B-BC65-EAD9372FBCC3}"/>
              </a:ext>
            </a:extLst>
          </p:cNvPr>
          <p:cNvCxnSpPr>
            <a:cxnSpLocks/>
            <a:stCxn id="54" idx="3"/>
            <a:endCxn id="47" idx="1"/>
          </p:cNvCxnSpPr>
          <p:nvPr/>
        </p:nvCxnSpPr>
        <p:spPr>
          <a:xfrm>
            <a:off x="12271678" y="3494444"/>
            <a:ext cx="1828802" cy="243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A900BFC-D65E-6F41-825A-E37BCEDE7863}"/>
              </a:ext>
            </a:extLst>
          </p:cNvPr>
          <p:cNvCxnSpPr>
            <a:cxnSpLocks/>
            <a:stCxn id="54" idx="2"/>
            <a:endCxn id="65" idx="0"/>
          </p:cNvCxnSpPr>
          <p:nvPr/>
        </p:nvCxnSpPr>
        <p:spPr>
          <a:xfrm flipH="1">
            <a:off x="11122939" y="4263330"/>
            <a:ext cx="635" cy="1104224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9D8456B-0B49-1946-85D9-4A4BCAEB3035}"/>
              </a:ext>
            </a:extLst>
          </p:cNvPr>
          <p:cNvCxnSpPr>
            <a:cxnSpLocks/>
            <a:stCxn id="65" idx="2"/>
            <a:endCxn id="67" idx="0"/>
          </p:cNvCxnSpPr>
          <p:nvPr/>
        </p:nvCxnSpPr>
        <p:spPr>
          <a:xfrm flipH="1">
            <a:off x="11118840" y="7957247"/>
            <a:ext cx="4099" cy="74583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7AE01A6-3B52-BC42-922E-7952A8F56629}"/>
              </a:ext>
            </a:extLst>
          </p:cNvPr>
          <p:cNvCxnSpPr>
            <a:cxnSpLocks/>
            <a:endCxn id="67" idx="6"/>
          </p:cNvCxnSpPr>
          <p:nvPr/>
        </p:nvCxnSpPr>
        <p:spPr>
          <a:xfrm flipH="1">
            <a:off x="11469714" y="9034577"/>
            <a:ext cx="2630766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772E7738-D024-3640-B1CD-7F05A3FEF8D6}"/>
              </a:ext>
            </a:extLst>
          </p:cNvPr>
          <p:cNvSpPr/>
          <p:nvPr/>
        </p:nvSpPr>
        <p:spPr>
          <a:xfrm>
            <a:off x="6313588" y="7957247"/>
            <a:ext cx="2449632" cy="31472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BD3C6AE-E826-D24B-B807-CD12F217B77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358" y="8229456"/>
            <a:ext cx="1701396" cy="170139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5CC7114-9CD7-F141-B0B4-D87E86E13766}"/>
              </a:ext>
            </a:extLst>
          </p:cNvPr>
          <p:cNvSpPr txBox="1"/>
          <p:nvPr/>
        </p:nvSpPr>
        <p:spPr>
          <a:xfrm>
            <a:off x="6313588" y="9971222"/>
            <a:ext cx="2590086" cy="10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Compare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&amp;</a:t>
            </a:r>
            <a:r>
              <a:rPr lang="zh-CN" altLang="en-US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  <a:cs typeface="Times New Roman" panose="02020603050405020304" pitchFamily="18" charset="0"/>
              </a:rPr>
              <a:t>Analyze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FreightSansLFPro" panose="02000506030000020004" pitchFamily="2" charset="77"/>
              <a:cs typeface="Times New Roman" panose="02020603050405020304" pitchFamily="18" charset="0"/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B8C0691-D516-E842-89E2-EB96C43049EE}"/>
              </a:ext>
            </a:extLst>
          </p:cNvPr>
          <p:cNvCxnSpPr>
            <a:cxnSpLocks/>
            <a:stCxn id="67" idx="2"/>
          </p:cNvCxnSpPr>
          <p:nvPr/>
        </p:nvCxnSpPr>
        <p:spPr>
          <a:xfrm flipH="1">
            <a:off x="8652442" y="9034577"/>
            <a:ext cx="2115523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AD1F865-9B1B-3B4A-98B4-E8330933E6F2}"/>
              </a:ext>
            </a:extLst>
          </p:cNvPr>
          <p:cNvCxnSpPr>
            <a:cxnSpLocks/>
          </p:cNvCxnSpPr>
          <p:nvPr/>
        </p:nvCxnSpPr>
        <p:spPr>
          <a:xfrm flipH="1">
            <a:off x="8763220" y="9751754"/>
            <a:ext cx="5393868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29D82B1-49BD-6E44-9C1C-125451D457E2}"/>
              </a:ext>
            </a:extLst>
          </p:cNvPr>
          <p:cNvCxnSpPr>
            <a:cxnSpLocks/>
            <a:stCxn id="103" idx="1"/>
            <a:endCxn id="70" idx="3"/>
          </p:cNvCxnSpPr>
          <p:nvPr/>
        </p:nvCxnSpPr>
        <p:spPr>
          <a:xfrm flipH="1">
            <a:off x="4179785" y="9530865"/>
            <a:ext cx="2133803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0DDA7CF2-766C-C54A-AB7D-E318006EF233}"/>
              </a:ext>
            </a:extLst>
          </p:cNvPr>
          <p:cNvCxnSpPr>
            <a:cxnSpLocks/>
            <a:stCxn id="103" idx="2"/>
            <a:endCxn id="61" idx="2"/>
          </p:cNvCxnSpPr>
          <p:nvPr/>
        </p:nvCxnSpPr>
        <p:spPr>
          <a:xfrm rot="5400000" flipH="1" flipV="1">
            <a:off x="11738929" y="6895592"/>
            <a:ext cx="8366" cy="8409416"/>
          </a:xfrm>
          <a:prstGeom prst="bentConnector3">
            <a:avLst>
              <a:gd name="adj1" fmla="val -5290557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E4DB79BF-6FBA-BA42-86A7-7ED33A0F17CF}"/>
              </a:ext>
            </a:extLst>
          </p:cNvPr>
          <p:cNvCxnSpPr>
            <a:cxnSpLocks/>
            <a:stCxn id="103" idx="2"/>
            <a:endCxn id="58" idx="2"/>
          </p:cNvCxnSpPr>
          <p:nvPr/>
        </p:nvCxnSpPr>
        <p:spPr>
          <a:xfrm rot="16200000" flipH="1">
            <a:off x="14560395" y="4082492"/>
            <a:ext cx="12700" cy="14043982"/>
          </a:xfrm>
          <a:prstGeom prst="bentConnector3">
            <a:avLst>
              <a:gd name="adj1" fmla="val 6395748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F48B641-B2FC-854B-9197-73BE012E4AC3}"/>
              </a:ext>
            </a:extLst>
          </p:cNvPr>
          <p:cNvCxnSpPr>
            <a:cxnSpLocks/>
            <a:stCxn id="58" idx="1"/>
            <a:endCxn id="61" idx="3"/>
          </p:cNvCxnSpPr>
          <p:nvPr/>
        </p:nvCxnSpPr>
        <p:spPr>
          <a:xfrm flipH="1" flipV="1">
            <a:off x="17738553" y="9522499"/>
            <a:ext cx="2053100" cy="836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78FC9E1E-7A91-3B4F-8613-B891595B83E5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7681946" y="3496883"/>
            <a:ext cx="2960148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EDAFEF74-3531-2643-9D27-3B18EC50E70E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>
            <a:off x="21555234" y="5342374"/>
            <a:ext cx="27152" cy="261487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96574CD-A12C-2B47-9E1F-529FDF525EA0}"/>
              </a:ext>
            </a:extLst>
          </p:cNvPr>
          <p:cNvCxnSpPr>
            <a:cxnSpLocks/>
            <a:stCxn id="70" idx="0"/>
            <a:endCxn id="68" idx="2"/>
          </p:cNvCxnSpPr>
          <p:nvPr/>
        </p:nvCxnSpPr>
        <p:spPr>
          <a:xfrm flipH="1" flipV="1">
            <a:off x="2357985" y="4177914"/>
            <a:ext cx="31067" cy="377933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7724AD4-B12C-2443-86CB-381420F3FB29}"/>
              </a:ext>
            </a:extLst>
          </p:cNvPr>
          <p:cNvSpPr/>
          <p:nvPr/>
        </p:nvSpPr>
        <p:spPr>
          <a:xfrm>
            <a:off x="529373" y="622570"/>
            <a:ext cx="9444825" cy="4573889"/>
          </a:xfrm>
          <a:prstGeom prst="rect">
            <a:avLst/>
          </a:prstGeom>
          <a:solidFill>
            <a:schemeClr val="tx1">
              <a:alpha val="91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E2C0B6A-3703-BA4D-924E-91D7008B2C7C}"/>
              </a:ext>
            </a:extLst>
          </p:cNvPr>
          <p:cNvSpPr/>
          <p:nvPr/>
        </p:nvSpPr>
        <p:spPr>
          <a:xfrm>
            <a:off x="12271043" y="498140"/>
            <a:ext cx="10858787" cy="4649947"/>
          </a:xfrm>
          <a:prstGeom prst="rect">
            <a:avLst/>
          </a:prstGeom>
          <a:solidFill>
            <a:schemeClr val="tx1">
              <a:alpha val="91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9A84075-CDA7-8142-B452-17ADAEB903D2}"/>
              </a:ext>
            </a:extLst>
          </p:cNvPr>
          <p:cNvSpPr/>
          <p:nvPr/>
        </p:nvSpPr>
        <p:spPr>
          <a:xfrm>
            <a:off x="400291" y="5196459"/>
            <a:ext cx="5913295" cy="6418367"/>
          </a:xfrm>
          <a:prstGeom prst="rect">
            <a:avLst/>
          </a:prstGeom>
          <a:solidFill>
            <a:schemeClr val="tx1">
              <a:alpha val="91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1EB1318-E95C-3346-8656-0DAC2405D086}"/>
              </a:ext>
            </a:extLst>
          </p:cNvPr>
          <p:cNvSpPr/>
          <p:nvPr/>
        </p:nvSpPr>
        <p:spPr>
          <a:xfrm>
            <a:off x="20279950" y="5164774"/>
            <a:ext cx="2459063" cy="2784107"/>
          </a:xfrm>
          <a:prstGeom prst="rect">
            <a:avLst/>
          </a:prstGeom>
          <a:solidFill>
            <a:schemeClr val="tx1">
              <a:alpha val="91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1335640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B72A-7F3C-E84B-AA7D-F729C474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the Backend Storage I/</a:t>
            </a:r>
            <a:r>
              <a:rPr lang="en-US" dirty="0" err="1"/>
              <a:t>Os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A3721-D9F6-2F42-AD0D-FCFC4CBE2A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31167" y="3009765"/>
            <a:ext cx="11828833" cy="8958580"/>
          </a:xfrm>
        </p:spPr>
        <p:txBody>
          <a:bodyPr/>
          <a:lstStyle/>
          <a:p>
            <a:r>
              <a:rPr lang="en-US" sz="4400" dirty="0"/>
              <a:t>YCSB can generate queries that have similar statistics for a given query type ratio, KV-pair hotness distribution, and value size distribution as those in realistic workloads. </a:t>
            </a:r>
          </a:p>
          <a:p>
            <a:r>
              <a:rPr lang="en-US" sz="4400" dirty="0"/>
              <a:t>However, it is unclear whether their generated workloads can match the I/</a:t>
            </a:r>
            <a:r>
              <a:rPr lang="en-US" sz="4400" dirty="0" err="1"/>
              <a:t>Os</a:t>
            </a:r>
            <a:r>
              <a:rPr lang="en-US" sz="4400" dirty="0"/>
              <a:t> for underlying storage systems in realistic workloads. </a:t>
            </a:r>
          </a:p>
          <a:p>
            <a:r>
              <a:rPr lang="en-US" sz="4400" dirty="0"/>
              <a:t>We focus on: </a:t>
            </a:r>
            <a:r>
              <a:rPr lang="en-US" sz="4400" i="1" dirty="0"/>
              <a:t>block reads (</a:t>
            </a:r>
            <a:r>
              <a:rPr lang="en-US" sz="4400" i="1" dirty="0" err="1"/>
              <a:t>block_read</a:t>
            </a:r>
            <a:r>
              <a:rPr lang="en-US" sz="4400" i="1" dirty="0"/>
              <a:t>)</a:t>
            </a:r>
            <a:r>
              <a:rPr lang="en-US" sz="4400" dirty="0"/>
              <a:t>, </a:t>
            </a:r>
            <a:r>
              <a:rPr lang="en-US" sz="4400" i="1" dirty="0"/>
              <a:t>block cache hits (</a:t>
            </a:r>
            <a:r>
              <a:rPr lang="en-US" sz="4400" i="1" dirty="0" err="1"/>
              <a:t>block_cache_hit</a:t>
            </a:r>
            <a:r>
              <a:rPr lang="en-US" sz="4400" i="1" dirty="0"/>
              <a:t>)</a:t>
            </a:r>
            <a:r>
              <a:rPr lang="en-US" sz="4400" dirty="0"/>
              <a:t>, </a:t>
            </a:r>
            <a:r>
              <a:rPr lang="en-US" sz="4400" i="1" dirty="0"/>
              <a:t>bytes being read (</a:t>
            </a:r>
            <a:r>
              <a:rPr lang="en-US" sz="4400" i="1" dirty="0" err="1"/>
              <a:t>read_bytes</a:t>
            </a:r>
            <a:r>
              <a:rPr lang="en-US" sz="4400" i="1" dirty="0"/>
              <a:t>)</a:t>
            </a:r>
            <a:r>
              <a:rPr lang="en-US" sz="4400" dirty="0"/>
              <a:t>, and </a:t>
            </a:r>
            <a:r>
              <a:rPr lang="en-US" sz="4400" i="1" dirty="0"/>
              <a:t>bytes being written (</a:t>
            </a:r>
            <a:r>
              <a:rPr lang="en-US" sz="4400" i="1" dirty="0" err="1"/>
              <a:t>write_bytes</a:t>
            </a:r>
            <a:r>
              <a:rPr lang="en-US" sz="4400" i="1" dirty="0"/>
              <a:t>).</a:t>
            </a:r>
          </a:p>
          <a:p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89DF3-7816-7E45-9D45-F1BCE34331FA}"/>
              </a:ext>
            </a:extLst>
          </p:cNvPr>
          <p:cNvSpPr/>
          <p:nvPr/>
        </p:nvSpPr>
        <p:spPr>
          <a:xfrm>
            <a:off x="3463752" y="3346951"/>
            <a:ext cx="3725333" cy="1077218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YCSB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171AE7-AD99-A04C-9C72-D4B7716A1EFF}"/>
              </a:ext>
            </a:extLst>
          </p:cNvPr>
          <p:cNvSpPr/>
          <p:nvPr/>
        </p:nvSpPr>
        <p:spPr>
          <a:xfrm>
            <a:off x="3463754" y="5477946"/>
            <a:ext cx="3725333" cy="2319532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DF4E9-78BF-D942-BFB8-0EE7C93AD245}"/>
              </a:ext>
            </a:extLst>
          </p:cNvPr>
          <p:cNvSpPr/>
          <p:nvPr/>
        </p:nvSpPr>
        <p:spPr>
          <a:xfrm>
            <a:off x="2761020" y="8777735"/>
            <a:ext cx="5130800" cy="1077218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File</a:t>
            </a:r>
            <a:r>
              <a:rPr kumimoji="0" lang="zh-CN" alt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System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A2350868-A8AC-F545-AAA7-619E63ECB065}"/>
              </a:ext>
            </a:extLst>
          </p:cNvPr>
          <p:cNvSpPr/>
          <p:nvPr/>
        </p:nvSpPr>
        <p:spPr>
          <a:xfrm>
            <a:off x="2761020" y="10235540"/>
            <a:ext cx="5130800" cy="1712714"/>
          </a:xfrm>
          <a:prstGeom prst="can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SSD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B864535B-B272-9A4A-AC70-6081CC7E80D4}"/>
              </a:ext>
            </a:extLst>
          </p:cNvPr>
          <p:cNvSpPr/>
          <p:nvPr/>
        </p:nvSpPr>
        <p:spPr>
          <a:xfrm>
            <a:off x="4945421" y="7805673"/>
            <a:ext cx="575733" cy="1097280"/>
          </a:xfrm>
          <a:prstGeom prst="upDownArrow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A6F38E50-7B37-D44E-B2E6-667AC163F9C5}"/>
              </a:ext>
            </a:extLst>
          </p:cNvPr>
          <p:cNvSpPr/>
          <p:nvPr/>
        </p:nvSpPr>
        <p:spPr>
          <a:xfrm>
            <a:off x="5038553" y="9796707"/>
            <a:ext cx="575733" cy="822960"/>
          </a:xfrm>
          <a:prstGeom prst="upDownArrow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89A10CB-DD7A-394C-8696-2AA11FBA2310}"/>
              </a:ext>
            </a:extLst>
          </p:cNvPr>
          <p:cNvSpPr/>
          <p:nvPr/>
        </p:nvSpPr>
        <p:spPr>
          <a:xfrm>
            <a:off x="5038553" y="4402663"/>
            <a:ext cx="575733" cy="1075283"/>
          </a:xfrm>
          <a:prstGeom prst="downArrow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A44D5-B91D-5746-99A0-3B2F2E971FEF}"/>
              </a:ext>
            </a:extLst>
          </p:cNvPr>
          <p:cNvSpPr txBox="1"/>
          <p:nvPr/>
        </p:nvSpPr>
        <p:spPr>
          <a:xfrm>
            <a:off x="5722957" y="4575743"/>
            <a:ext cx="2168863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KV queries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FD26E-9691-BB4D-B66F-CCFF0AA85A35}"/>
              </a:ext>
            </a:extLst>
          </p:cNvPr>
          <p:cNvSpPr txBox="1"/>
          <p:nvPr/>
        </p:nvSpPr>
        <p:spPr>
          <a:xfrm>
            <a:off x="5614286" y="7949052"/>
            <a:ext cx="4716036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Data block reads/writes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65030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9153-225D-B14D-8145-9D324CBA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Replay of </a:t>
            </a:r>
            <a:r>
              <a:rPr lang="en-US" dirty="0" err="1"/>
              <a:t>ZippyDB</a:t>
            </a:r>
            <a:r>
              <a:rPr lang="en-US" dirty="0"/>
              <a:t> vs. Fitted YCSB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46EC10-922F-6A47-8B24-4C71607EA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370742"/>
              </p:ext>
            </p:extLst>
          </p:nvPr>
        </p:nvGraphicFramePr>
        <p:xfrm>
          <a:off x="1309316" y="3271735"/>
          <a:ext cx="16083740" cy="812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489853-BC16-7549-BD0C-9B604390248D}"/>
              </a:ext>
            </a:extLst>
          </p:cNvPr>
          <p:cNvCxnSpPr>
            <a:cxnSpLocks/>
          </p:cNvCxnSpPr>
          <p:nvPr/>
        </p:nvCxnSpPr>
        <p:spPr>
          <a:xfrm>
            <a:off x="2120630" y="9533106"/>
            <a:ext cx="15719898" cy="0"/>
          </a:xfrm>
          <a:prstGeom prst="line">
            <a:avLst/>
          </a:prstGeom>
          <a:noFill/>
          <a:ln w="38100" cap="flat">
            <a:solidFill>
              <a:schemeClr val="accent4">
                <a:lumMod val="7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F3D27D-C164-EE46-BA87-41E30B5B5555}"/>
              </a:ext>
            </a:extLst>
          </p:cNvPr>
          <p:cNvSpPr txBox="1"/>
          <p:nvPr/>
        </p:nvSpPr>
        <p:spPr>
          <a:xfrm>
            <a:off x="18204370" y="9194552"/>
            <a:ext cx="1325684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Replay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6DC9F6-D289-A24A-ADEA-1E9F52DDB969}"/>
              </a:ext>
            </a:extLst>
          </p:cNvPr>
          <p:cNvSpPr txBox="1"/>
          <p:nvPr/>
        </p:nvSpPr>
        <p:spPr>
          <a:xfrm>
            <a:off x="17840527" y="3878195"/>
            <a:ext cx="4591455" cy="22344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685800" marR="0" indent="-68580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6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Read</a:t>
            </a:r>
            <a:r>
              <a:rPr kumimoji="0" lang="zh-CN" altLang="en-US" sz="6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6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more</a:t>
            </a:r>
            <a:r>
              <a:rPr kumimoji="0" lang="zh-CN" altLang="en-US" sz="6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endParaRPr kumimoji="0" lang="en-US" altLang="zh-CN" sz="66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  <a:p>
            <a:pPr marL="685800" marR="0" indent="-68580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6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write</a:t>
            </a:r>
            <a:r>
              <a:rPr kumimoji="0" lang="zh-CN" altLang="en-US" sz="6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lang="en-US" altLang="zh-CN" sz="66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less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985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EDB0-951D-1B44-A290-504DE9B8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B8DE-1C11-7B46-8A53-E4EA9D88D9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9992" y="2936740"/>
            <a:ext cx="9332068" cy="5370681"/>
          </a:xfrm>
        </p:spPr>
        <p:txBody>
          <a:bodyPr/>
          <a:lstStyle/>
          <a:p>
            <a:r>
              <a:rPr lang="en-US" altLang="zh-CN" sz="4000" dirty="0"/>
              <a:t>T</a:t>
            </a:r>
            <a:r>
              <a:rPr lang="en-US" sz="4000" dirty="0"/>
              <a:t>he hot KV-pairs are actually randomly distributed in the whole key-space </a:t>
            </a:r>
          </a:p>
          <a:p>
            <a:r>
              <a:rPr lang="en-US" sz="4000" dirty="0"/>
              <a:t>Due to the cache space limit, a large number of hot data blocks that consist of the requested KV-pairs will not be cached, which triggers an extremely large number of block reads</a:t>
            </a:r>
            <a:r>
              <a:rPr lang="en-US" altLang="zh-CN" sz="4000" dirty="0"/>
              <a:t>.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E5887B-8B79-654D-B62E-AECE93B43F16}"/>
              </a:ext>
            </a:extLst>
          </p:cNvPr>
          <p:cNvSpPr txBox="1">
            <a:spLocks/>
          </p:cNvSpPr>
          <p:nvPr/>
        </p:nvSpPr>
        <p:spPr>
          <a:xfrm>
            <a:off x="12626502" y="2879725"/>
            <a:ext cx="11050621" cy="4631041"/>
          </a:xfrm>
          <a:prstGeom prst="rect">
            <a:avLst/>
          </a:prstGeom>
        </p:spPr>
        <p:txBody>
          <a:bodyPr vert="horz" lIns="0" tIns="0" rIns="0" bIns="0"/>
          <a:lstStyle>
            <a:lvl1pPr marL="571500" indent="-571500" algn="l" defTabSz="546100" eaLnBrk="1" hangingPunct="1">
              <a:lnSpc>
                <a:spcPct val="120000"/>
              </a:lnSpc>
              <a:buClr>
                <a:srgbClr val="5890FF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 eaLnBrk="1" hangingPunct="1">
              <a:lnSpc>
                <a:spcPct val="120000"/>
              </a:lnSpc>
              <a:buClr>
                <a:srgbClr val="5890FF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 eaLnBrk="1" hangingPunct="1">
              <a:lnSpc>
                <a:spcPct val="120000"/>
              </a:lnSpc>
              <a:buClr>
                <a:srgbClr val="5890FF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 eaLnBrk="1" hangingPunct="1">
              <a:lnSpc>
                <a:spcPct val="120000"/>
              </a:lnSpc>
              <a:buClr>
                <a:srgbClr val="5890FF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 eaLnBrk="1" hangingPunct="1">
              <a:lnSpc>
                <a:spcPct val="120000"/>
              </a:lnSpc>
              <a:buClr>
                <a:srgbClr val="5890FF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en-US" altLang="zh-CN" sz="4000" dirty="0"/>
              <a:t>Instead</a:t>
            </a:r>
            <a:r>
              <a:rPr lang="zh-CN" altLang="en-US" sz="4000" dirty="0"/>
              <a:t> </a:t>
            </a:r>
            <a:r>
              <a:rPr lang="en-US" altLang="zh-CN" sz="4000" dirty="0"/>
              <a:t>of</a:t>
            </a:r>
            <a:r>
              <a:rPr lang="zh-CN" altLang="en-US" sz="4000" dirty="0"/>
              <a:t> </a:t>
            </a:r>
            <a:r>
              <a:rPr lang="en-US" altLang="zh-CN" sz="4000" dirty="0"/>
              <a:t>only</a:t>
            </a:r>
            <a:r>
              <a:rPr lang="zh-CN" altLang="en-US" sz="4000" dirty="0"/>
              <a:t> </a:t>
            </a:r>
            <a:r>
              <a:rPr lang="en-US" altLang="zh-CN" sz="4000" dirty="0"/>
              <a:t>modeling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overall</a:t>
            </a:r>
            <a:r>
              <a:rPr lang="zh-CN" altLang="en-US" sz="4000" dirty="0"/>
              <a:t> </a:t>
            </a:r>
            <a:r>
              <a:rPr lang="en-US" altLang="zh-CN" sz="4000" dirty="0"/>
              <a:t>KV-pair</a:t>
            </a:r>
            <a:r>
              <a:rPr lang="zh-CN" altLang="en-US" sz="4000" dirty="0"/>
              <a:t> </a:t>
            </a:r>
            <a:r>
              <a:rPr lang="en-US" altLang="zh-CN" sz="4000" dirty="0"/>
              <a:t>hotness,</a:t>
            </a:r>
            <a:r>
              <a:rPr lang="zh-CN" altLang="en-US" sz="4000" dirty="0"/>
              <a:t> </a:t>
            </a:r>
            <a:r>
              <a:rPr lang="en-US" altLang="zh-CN" sz="4000" dirty="0"/>
              <a:t>we</a:t>
            </a:r>
            <a:r>
              <a:rPr lang="zh-CN" altLang="en-US" sz="4000" dirty="0"/>
              <a:t> </a:t>
            </a:r>
            <a:r>
              <a:rPr lang="en-US" altLang="zh-CN" sz="4000" dirty="0"/>
              <a:t>cut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whole</a:t>
            </a:r>
            <a:r>
              <a:rPr lang="zh-CN" altLang="en-US" sz="4000" dirty="0"/>
              <a:t> </a:t>
            </a:r>
            <a:r>
              <a:rPr lang="en-US" altLang="zh-CN" sz="4000" dirty="0"/>
              <a:t>key</a:t>
            </a:r>
            <a:r>
              <a:rPr lang="zh-CN" altLang="en-US" sz="4000" dirty="0"/>
              <a:t> </a:t>
            </a:r>
            <a:r>
              <a:rPr lang="en-US" altLang="zh-CN" sz="4000" dirty="0"/>
              <a:t>space</a:t>
            </a:r>
            <a:r>
              <a:rPr lang="zh-CN" altLang="en-US" sz="4000" dirty="0"/>
              <a:t> </a:t>
            </a:r>
            <a:r>
              <a:rPr lang="en-US" altLang="zh-CN" sz="4000" dirty="0"/>
              <a:t>into</a:t>
            </a:r>
            <a:r>
              <a:rPr lang="zh-CN" altLang="en-US" sz="4000" dirty="0"/>
              <a:t> </a:t>
            </a:r>
            <a:r>
              <a:rPr lang="en-US" altLang="zh-CN" sz="4000" dirty="0"/>
              <a:t>small</a:t>
            </a:r>
            <a:r>
              <a:rPr lang="zh-CN" altLang="en-US" sz="4000" dirty="0"/>
              <a:t> </a:t>
            </a:r>
            <a:r>
              <a:rPr lang="en-US" altLang="zh-CN" sz="4000" dirty="0"/>
              <a:t>key-ranges</a:t>
            </a:r>
            <a:r>
              <a:rPr lang="zh-CN" altLang="en-US" sz="4000" dirty="0"/>
              <a:t> </a:t>
            </a:r>
            <a:r>
              <a:rPr lang="en-US" altLang="zh-CN" sz="4000" dirty="0"/>
              <a:t>and</a:t>
            </a:r>
            <a:r>
              <a:rPr lang="zh-CN" altLang="en-US" sz="4000" dirty="0"/>
              <a:t> </a:t>
            </a:r>
            <a:r>
              <a:rPr lang="en-US" altLang="zh-CN" sz="4000" dirty="0"/>
              <a:t>models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hotness</a:t>
            </a:r>
            <a:r>
              <a:rPr lang="zh-CN" altLang="en-US" sz="4000" dirty="0"/>
              <a:t> </a:t>
            </a:r>
            <a:r>
              <a:rPr lang="en-US" altLang="zh-CN" sz="4000" dirty="0"/>
              <a:t>of</a:t>
            </a:r>
            <a:r>
              <a:rPr lang="zh-CN" altLang="en-US" sz="4000" dirty="0"/>
              <a:t> </a:t>
            </a:r>
            <a:r>
              <a:rPr lang="en-US" altLang="zh-CN" sz="4000" dirty="0"/>
              <a:t>key-ranges.</a:t>
            </a:r>
          </a:p>
          <a:p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each</a:t>
            </a:r>
            <a:r>
              <a:rPr lang="zh-CN" altLang="en-US" sz="4000" dirty="0"/>
              <a:t> </a:t>
            </a:r>
            <a:r>
              <a:rPr lang="en-US" altLang="zh-CN" sz="4000" dirty="0"/>
              <a:t>key-range,</a:t>
            </a:r>
            <a:r>
              <a:rPr lang="zh-CN" altLang="en-US" sz="4000" dirty="0"/>
              <a:t> </a:t>
            </a:r>
            <a:r>
              <a:rPr lang="en-US" altLang="zh-CN" sz="4000" dirty="0"/>
              <a:t>KV-pairs</a:t>
            </a:r>
            <a:r>
              <a:rPr lang="zh-CN" altLang="en-US" sz="4000" dirty="0"/>
              <a:t> </a:t>
            </a:r>
            <a:r>
              <a:rPr lang="en-US" altLang="zh-CN" sz="4000" dirty="0"/>
              <a:t>also</a:t>
            </a:r>
            <a:r>
              <a:rPr lang="zh-CN" altLang="en-US" sz="4000" dirty="0"/>
              <a:t> </a:t>
            </a:r>
            <a:r>
              <a:rPr lang="en-US" altLang="zh-CN" sz="4000" dirty="0"/>
              <a:t>follows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overall</a:t>
            </a:r>
            <a:r>
              <a:rPr lang="zh-CN" altLang="en-US" sz="4000" dirty="0"/>
              <a:t> </a:t>
            </a:r>
            <a:r>
              <a:rPr lang="en-US" altLang="zh-CN" sz="4000" dirty="0"/>
              <a:t>hotness</a:t>
            </a:r>
            <a:r>
              <a:rPr lang="zh-CN" altLang="en-US" sz="4000" dirty="0"/>
              <a:t> </a:t>
            </a:r>
            <a:r>
              <a:rPr lang="en-US" altLang="zh-CN" sz="4000" dirty="0"/>
              <a:t>distributions.</a:t>
            </a:r>
          </a:p>
          <a:p>
            <a:r>
              <a:rPr lang="en-US" altLang="zh-CN" sz="4000" dirty="0"/>
              <a:t>Build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new</a:t>
            </a:r>
            <a:r>
              <a:rPr lang="zh-CN" altLang="en-US" sz="4000" dirty="0"/>
              <a:t> </a:t>
            </a:r>
            <a:r>
              <a:rPr lang="en-US" altLang="zh-CN" sz="4000" dirty="0"/>
              <a:t>benchmark</a:t>
            </a:r>
            <a:r>
              <a:rPr lang="zh-CN" altLang="en-US" sz="4000" dirty="0"/>
              <a:t> </a:t>
            </a:r>
            <a:r>
              <a:rPr lang="en-US" altLang="zh-CN" sz="4000" dirty="0"/>
              <a:t>based</a:t>
            </a:r>
            <a:r>
              <a:rPr lang="zh-CN" altLang="en-US" sz="4000" dirty="0"/>
              <a:t> </a:t>
            </a:r>
            <a:r>
              <a:rPr lang="en-US" altLang="zh-CN" sz="4000" dirty="0"/>
              <a:t>on</a:t>
            </a:r>
            <a:r>
              <a:rPr lang="zh-CN" altLang="en-US" sz="4000" dirty="0"/>
              <a:t> </a:t>
            </a:r>
            <a:r>
              <a:rPr lang="en-US" altLang="zh-CN" sz="4000" dirty="0"/>
              <a:t>key-range</a:t>
            </a:r>
            <a:r>
              <a:rPr lang="zh-CN" altLang="en-US" sz="4000" dirty="0"/>
              <a:t> </a:t>
            </a:r>
            <a:r>
              <a:rPr lang="en-US" altLang="zh-CN" sz="4000" dirty="0"/>
              <a:t>based</a:t>
            </a:r>
            <a:r>
              <a:rPr lang="zh-CN" altLang="en-US" sz="4000" dirty="0"/>
              <a:t> </a:t>
            </a:r>
            <a:r>
              <a:rPr lang="en-US" altLang="zh-CN" sz="4000" dirty="0"/>
              <a:t>modeling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33347-859C-F942-91AA-5D030D0224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5059" y="8883837"/>
            <a:ext cx="6773964" cy="2472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2B1549-ECDC-C243-AE3E-C61CF708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43" y="8883837"/>
            <a:ext cx="5193625" cy="2472497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4D19B4A9-B87B-0747-B6F9-1F5093B92BAF}"/>
              </a:ext>
            </a:extLst>
          </p:cNvPr>
          <p:cNvSpPr/>
          <p:nvPr/>
        </p:nvSpPr>
        <p:spPr>
          <a:xfrm rot="16200000">
            <a:off x="11393297" y="8927879"/>
            <a:ext cx="575733" cy="238441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69AAE-07BA-3541-8B34-ADEECD6D136F}"/>
              </a:ext>
            </a:extLst>
          </p:cNvPr>
          <p:cNvSpPr txBox="1"/>
          <p:nvPr/>
        </p:nvSpPr>
        <p:spPr>
          <a:xfrm>
            <a:off x="9979824" y="10486785"/>
            <a:ext cx="3624390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Heatmap</a:t>
            </a:r>
            <a:r>
              <a:rPr kumimoji="0" lang="zh-CN" altLang="en-US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 </a:t>
            </a: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changes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81738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32FB-688E-014C-A7C8-4F21C32B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Key-Value</a:t>
            </a:r>
            <a:r>
              <a:rPr lang="zh-CN" altLang="en-US" dirty="0"/>
              <a:t> </a:t>
            </a:r>
            <a:r>
              <a:rPr lang="en-US" altLang="zh-CN" dirty="0"/>
              <a:t>Stores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Widely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4D2E0-C813-154D-BB7A-376CFC3873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521" y="9875520"/>
            <a:ext cx="2363900" cy="1047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8872B8-6CF2-EA46-BD44-C35BB1069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252" y="9399270"/>
            <a:ext cx="2540000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09E86-FF46-B849-BB98-81EF94BB9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744" y="10568849"/>
            <a:ext cx="25781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37AA9-B70A-CE45-88C7-8A76AE8A52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421" y="10996113"/>
            <a:ext cx="1834424" cy="1033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A92B8-A7EE-AA48-8FBB-AC1DF8F015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857" y="10724424"/>
            <a:ext cx="1733550" cy="1212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B3675A-6269-C94D-AD9B-495CB80F5F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635" y="9136876"/>
            <a:ext cx="3098800" cy="1052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F6762-BDFC-364D-99FC-333856F6067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0950" y="10724424"/>
            <a:ext cx="2363900" cy="992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3B6A5-A43D-8D43-889F-D7BF140F45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3762" y="9148602"/>
            <a:ext cx="1841500" cy="1028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3884F8-24EA-D248-830B-9CB64EC55943}"/>
              </a:ext>
            </a:extLst>
          </p:cNvPr>
          <p:cNvSpPr txBox="1"/>
          <p:nvPr/>
        </p:nvSpPr>
        <p:spPr>
          <a:xfrm>
            <a:off x="18833917" y="9472619"/>
            <a:ext cx="1687963" cy="1523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9000" b="0" i="0" u="none" strike="noStrike" cap="none" spc="0" normalizeH="0" baseline="0" dirty="0">
                <a:ln>
                  <a:noFill/>
                </a:ln>
                <a:solidFill>
                  <a:srgbClr val="7D8490"/>
                </a:solidFill>
                <a:effectLst/>
                <a:uFillTx/>
                <a:latin typeface="Vista Sans OT Medium"/>
                <a:ea typeface="Vista Sans OT Medium"/>
                <a:cs typeface="Vista Sans OT Medium"/>
                <a:sym typeface="Vista Sans OT Medium"/>
              </a:rPr>
              <a:t>……</a:t>
            </a:r>
            <a:endParaRPr kumimoji="0" lang="en-US" sz="9000" b="0" i="0" u="none" strike="noStrike" cap="none" spc="0" normalizeH="0" baseline="0" dirty="0">
              <a:ln>
                <a:noFill/>
              </a:ln>
              <a:solidFill>
                <a:srgbClr val="7D8490"/>
              </a:solidFill>
              <a:effectLst/>
              <a:uFillTx/>
              <a:latin typeface="Vista Sans OT Medium"/>
              <a:ea typeface="Vista Sans OT Medium"/>
              <a:cs typeface="Vista Sans OT Medium"/>
              <a:sym typeface="Vista Sans OT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97F0DA-D115-624A-A8E5-474D2027222F}"/>
              </a:ext>
            </a:extLst>
          </p:cNvPr>
          <p:cNvCxnSpPr/>
          <p:nvPr/>
        </p:nvCxnSpPr>
        <p:spPr>
          <a:xfrm>
            <a:off x="1480457" y="8621486"/>
            <a:ext cx="2066544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6A7D950-E674-5149-B939-F63EADAC03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3393" y="5513789"/>
            <a:ext cx="2844140" cy="28441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781F23-F013-CF41-A153-50B82ED1E03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163" y="5936499"/>
            <a:ext cx="1814515" cy="18145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5369D6-01EB-234A-B7DE-4978B1E7F0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3845" y="5889383"/>
            <a:ext cx="2010707" cy="20107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27ECE6-E747-1F46-858F-5757615798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94931" y="5797422"/>
            <a:ext cx="2268001" cy="22680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0EEA5B-76EF-784F-A97C-1B4327754D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93629" y="5821647"/>
            <a:ext cx="2125821" cy="21258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F495BE-B0FA-614F-9A2A-2CBB36EAE0E3}"/>
              </a:ext>
            </a:extLst>
          </p:cNvPr>
          <p:cNvSpPr txBox="1"/>
          <p:nvPr/>
        </p:nvSpPr>
        <p:spPr>
          <a:xfrm>
            <a:off x="2125683" y="8048429"/>
            <a:ext cx="1899559" cy="406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Vista Sans OT Medium"/>
                <a:ea typeface="Vista Sans OT Medium"/>
                <a:cs typeface="Vista Sans OT Medium"/>
                <a:sym typeface="Vista Sans OT Medium"/>
              </a:rPr>
              <a:t>SQL</a:t>
            </a:r>
            <a:r>
              <a:rPr lang="zh-CN" alt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</a:rPr>
              <a:t>Database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Vista Sans OT Medium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64F7F-DB84-6B43-9547-7344D46C33D4}"/>
              </a:ext>
            </a:extLst>
          </p:cNvPr>
          <p:cNvSpPr txBox="1"/>
          <p:nvPr/>
        </p:nvSpPr>
        <p:spPr>
          <a:xfrm>
            <a:off x="4830554" y="7960257"/>
            <a:ext cx="1777731" cy="406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</a:rPr>
              <a:t>Transactions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Vista Sans OT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27045-79E4-CE4D-9838-95BECD61DAAC}"/>
              </a:ext>
            </a:extLst>
          </p:cNvPr>
          <p:cNvSpPr txBox="1"/>
          <p:nvPr/>
        </p:nvSpPr>
        <p:spPr>
          <a:xfrm>
            <a:off x="7898233" y="7979142"/>
            <a:ext cx="1554913" cy="406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</a:rPr>
              <a:t>File</a:t>
            </a:r>
            <a:r>
              <a:rPr lang="zh-CN" alt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</a:rPr>
              <a:t>system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Vista Sans OT Medium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9AD284-2F56-904F-9ADB-36AED7D40450}"/>
              </a:ext>
            </a:extLst>
          </p:cNvPr>
          <p:cNvSpPr txBox="1"/>
          <p:nvPr/>
        </p:nvSpPr>
        <p:spPr>
          <a:xfrm>
            <a:off x="10382641" y="7979141"/>
            <a:ext cx="2022991" cy="406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</a:rPr>
              <a:t>Object</a:t>
            </a:r>
            <a:r>
              <a:rPr lang="zh-CN" alt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</a:rPr>
              <a:t>storage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Vista Sans OT Medium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D6A972-B07F-1B47-93F3-499E29BB016C}"/>
              </a:ext>
            </a:extLst>
          </p:cNvPr>
          <p:cNvSpPr txBox="1"/>
          <p:nvPr/>
        </p:nvSpPr>
        <p:spPr>
          <a:xfrm>
            <a:off x="13102355" y="7979141"/>
            <a:ext cx="1601400" cy="406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</a:rPr>
              <a:t>ML</a:t>
            </a:r>
            <a:r>
              <a:rPr lang="zh-CN" alt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</a:rPr>
              <a:t>services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Vista Sans OT Medium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0C73D92-6625-9841-A2EB-8EA7ADBFF8E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6325" y="6067107"/>
            <a:ext cx="1893150" cy="18931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293771C-D08B-1B45-8EC9-F0FB1ECDF55D}"/>
              </a:ext>
            </a:extLst>
          </p:cNvPr>
          <p:cNvSpPr txBox="1"/>
          <p:nvPr/>
        </p:nvSpPr>
        <p:spPr>
          <a:xfrm>
            <a:off x="15470950" y="7946961"/>
            <a:ext cx="2255426" cy="406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</a:rPr>
              <a:t>Storage</a:t>
            </a:r>
            <a:r>
              <a:rPr lang="zh-CN" alt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</a:rPr>
              <a:t>services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Vista Sans OT Medium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04BD84-CAFD-3B41-8B08-BAF730800F36}"/>
              </a:ext>
            </a:extLst>
          </p:cNvPr>
          <p:cNvSpPr txBox="1"/>
          <p:nvPr/>
        </p:nvSpPr>
        <p:spPr>
          <a:xfrm>
            <a:off x="18755804" y="6423467"/>
            <a:ext cx="1687963" cy="1523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9000" b="0" i="0" u="none" strike="noStrike" cap="none" spc="0" normalizeH="0" baseline="0" dirty="0">
                <a:ln>
                  <a:noFill/>
                </a:ln>
                <a:solidFill>
                  <a:srgbClr val="7D8490"/>
                </a:solidFill>
                <a:effectLst/>
                <a:uFillTx/>
                <a:latin typeface="Vista Sans OT Medium"/>
                <a:ea typeface="Vista Sans OT Medium"/>
                <a:cs typeface="Vista Sans OT Medium"/>
                <a:sym typeface="Vista Sans OT Medium"/>
              </a:rPr>
              <a:t>……</a:t>
            </a:r>
            <a:endParaRPr kumimoji="0" lang="en-US" sz="9000" b="0" i="0" u="none" strike="noStrike" cap="none" spc="0" normalizeH="0" baseline="0" dirty="0">
              <a:ln>
                <a:noFill/>
              </a:ln>
              <a:solidFill>
                <a:srgbClr val="7D8490"/>
              </a:solidFill>
              <a:effectLst/>
              <a:uFillTx/>
              <a:latin typeface="Vista Sans OT Medium"/>
              <a:ea typeface="Vista Sans OT Medium"/>
              <a:cs typeface="Vista Sans OT Medium"/>
              <a:sym typeface="Vista Sans OT Medium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72AACB-7CDE-F543-A533-FB04A5C11156}"/>
              </a:ext>
            </a:extLst>
          </p:cNvPr>
          <p:cNvCxnSpPr/>
          <p:nvPr/>
        </p:nvCxnSpPr>
        <p:spPr>
          <a:xfrm>
            <a:off x="1480457" y="5797422"/>
            <a:ext cx="2066544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B0B5F9F2-2013-F445-A803-BCD54AF8A1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7164" y="3384952"/>
            <a:ext cx="17324716" cy="22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6418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4249-62A0-6A43-9586-DF57D2EA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Benchmark</a:t>
            </a:r>
            <a:r>
              <a:rPr lang="zh-CN" altLang="en-US" dirty="0"/>
              <a:t> </a:t>
            </a:r>
            <a:r>
              <a:rPr lang="en-US" altLang="zh-CN" dirty="0"/>
              <a:t>Statistic</a:t>
            </a:r>
            <a:r>
              <a:rPr lang="zh-CN" altLang="en-US" dirty="0"/>
              <a:t> </a:t>
            </a:r>
            <a:r>
              <a:rPr lang="en-US" altLang="zh-CN" dirty="0"/>
              <a:t>Verification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5149B8A-6DFB-434E-A6B0-8950F46825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753" y="3288594"/>
            <a:ext cx="6208003" cy="5052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09875C8-33BF-C649-B4B5-1DFD35146F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03" y="3288594"/>
            <a:ext cx="6460393" cy="5336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5E1373-5647-A447-BD94-0950CAF573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493" y="3430408"/>
            <a:ext cx="6460393" cy="50528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679939F-BBF0-DA4C-A5D0-4C8D3B503B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49" y="8750284"/>
            <a:ext cx="10553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2074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1802-32D3-7444-805F-0DEF1FAD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Benchmark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YCSB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434AC-CDED-314F-9289-34E245A304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3111500"/>
            <a:ext cx="9098604" cy="8958580"/>
          </a:xfrm>
        </p:spPr>
        <p:txBody>
          <a:bodyPr/>
          <a:lstStyle/>
          <a:p>
            <a:r>
              <a:rPr lang="en-US" altLang="zh-CN" sz="4000" b="1" dirty="0" err="1"/>
              <a:t>All_random</a:t>
            </a:r>
            <a:r>
              <a:rPr lang="en-US" altLang="zh-CN" sz="4000" dirty="0"/>
              <a:t>:</a:t>
            </a:r>
            <a:r>
              <a:rPr lang="zh-CN" altLang="en-US" sz="4000" dirty="0"/>
              <a:t> </a:t>
            </a:r>
            <a:r>
              <a:rPr lang="en-US" altLang="zh-CN" sz="4000" dirty="0"/>
              <a:t>KV-pairs</a:t>
            </a:r>
            <a:r>
              <a:rPr lang="zh-CN" altLang="en-US" sz="4000" dirty="0"/>
              <a:t> </a:t>
            </a:r>
            <a:r>
              <a:rPr lang="en-US" altLang="zh-CN" sz="4000" dirty="0"/>
              <a:t>are</a:t>
            </a:r>
            <a:r>
              <a:rPr lang="zh-CN" altLang="en-US" sz="4000" dirty="0"/>
              <a:t> </a:t>
            </a:r>
            <a:r>
              <a:rPr lang="en-US" altLang="zh-CN" sz="4000" dirty="0"/>
              <a:t>randomly</a:t>
            </a:r>
            <a:r>
              <a:rPr lang="zh-CN" altLang="en-US" sz="4000" dirty="0"/>
              <a:t> </a:t>
            </a:r>
            <a:r>
              <a:rPr lang="en-US" altLang="zh-CN" sz="4000" dirty="0"/>
              <a:t>distributed</a:t>
            </a:r>
          </a:p>
          <a:p>
            <a:r>
              <a:rPr lang="en-US" altLang="zh-CN" sz="4000" b="1" dirty="0" err="1"/>
              <a:t>All_dist</a:t>
            </a:r>
            <a:r>
              <a:rPr lang="en-US" altLang="zh-CN" sz="4000" dirty="0"/>
              <a:t>:</a:t>
            </a:r>
            <a:r>
              <a:rPr lang="zh-CN" altLang="en-US" sz="4000" dirty="0"/>
              <a:t> </a:t>
            </a:r>
            <a:r>
              <a:rPr lang="en-US" altLang="zh-CN" sz="4000" dirty="0"/>
              <a:t>hot</a:t>
            </a:r>
            <a:r>
              <a:rPr lang="zh-CN" altLang="en-US" sz="4000" dirty="0"/>
              <a:t> </a:t>
            </a:r>
            <a:r>
              <a:rPr lang="en-US" altLang="zh-CN" sz="4000" dirty="0"/>
              <a:t>KV-pairs</a:t>
            </a:r>
            <a:r>
              <a:rPr lang="zh-CN" altLang="en-US" sz="4000" dirty="0"/>
              <a:t> </a:t>
            </a:r>
            <a:r>
              <a:rPr lang="en-US" altLang="zh-CN" sz="4000" dirty="0"/>
              <a:t>are</a:t>
            </a:r>
            <a:r>
              <a:rPr lang="zh-CN" altLang="en-US" sz="4000" dirty="0"/>
              <a:t> </a:t>
            </a:r>
            <a:r>
              <a:rPr lang="en-US" altLang="zh-CN" sz="4000" dirty="0"/>
              <a:t>allocated</a:t>
            </a:r>
            <a:r>
              <a:rPr lang="zh-CN" altLang="en-US" sz="4000" dirty="0"/>
              <a:t> </a:t>
            </a:r>
            <a:r>
              <a:rPr lang="en-US" altLang="zh-CN" sz="4000" dirty="0"/>
              <a:t>together</a:t>
            </a:r>
          </a:p>
          <a:p>
            <a:r>
              <a:rPr lang="en-US" altLang="zh-CN" sz="4000" b="1" dirty="0" err="1"/>
              <a:t>Prefix_random</a:t>
            </a:r>
            <a:r>
              <a:rPr lang="en-US" altLang="zh-CN" sz="4000" dirty="0"/>
              <a:t>:</a:t>
            </a:r>
            <a:r>
              <a:rPr lang="zh-CN" altLang="en-US" sz="4000" dirty="0"/>
              <a:t> </a:t>
            </a:r>
            <a:r>
              <a:rPr lang="en-US" altLang="zh-CN" sz="4000" dirty="0"/>
              <a:t>KV-pairs</a:t>
            </a:r>
            <a:r>
              <a:rPr lang="zh-CN" altLang="en-US" sz="4000" dirty="0"/>
              <a:t> </a:t>
            </a:r>
            <a:r>
              <a:rPr lang="en-US" altLang="zh-CN" sz="4000" dirty="0"/>
              <a:t>are</a:t>
            </a:r>
            <a:r>
              <a:rPr lang="zh-CN" altLang="en-US" sz="4000" dirty="0"/>
              <a:t> </a:t>
            </a:r>
            <a:r>
              <a:rPr lang="en-US" altLang="zh-CN" sz="4000" dirty="0"/>
              <a:t>allocated</a:t>
            </a:r>
            <a:r>
              <a:rPr lang="zh-CN" altLang="en-US" sz="4000" dirty="0"/>
              <a:t> </a:t>
            </a:r>
            <a:r>
              <a:rPr lang="en-US" altLang="zh-CN" sz="4000" dirty="0"/>
              <a:t>to</a:t>
            </a:r>
            <a:r>
              <a:rPr lang="zh-CN" altLang="en-US" sz="4000" dirty="0"/>
              <a:t> </a:t>
            </a:r>
            <a:r>
              <a:rPr lang="en-US" altLang="zh-CN" sz="4000" dirty="0"/>
              <a:t>different</a:t>
            </a:r>
            <a:r>
              <a:rPr lang="zh-CN" altLang="en-US" sz="4000" dirty="0"/>
              <a:t> </a:t>
            </a:r>
            <a:r>
              <a:rPr lang="en-US" altLang="zh-CN" sz="4000" dirty="0"/>
              <a:t>key-ranges</a:t>
            </a:r>
            <a:r>
              <a:rPr lang="zh-CN" altLang="en-US" sz="4000" dirty="0"/>
              <a:t> </a:t>
            </a:r>
            <a:r>
              <a:rPr lang="en-US" altLang="zh-CN" sz="4000" dirty="0"/>
              <a:t>based</a:t>
            </a:r>
            <a:r>
              <a:rPr lang="zh-CN" altLang="en-US" sz="4000" dirty="0"/>
              <a:t> </a:t>
            </a:r>
            <a:r>
              <a:rPr lang="en-US" altLang="zh-CN" sz="4000" dirty="0"/>
              <a:t>on</a:t>
            </a:r>
            <a:r>
              <a:rPr lang="zh-CN" altLang="en-US" sz="4000" dirty="0"/>
              <a:t> </a:t>
            </a:r>
            <a:r>
              <a:rPr lang="en-US" altLang="zh-CN" sz="4000" dirty="0"/>
              <a:t>key-range</a:t>
            </a:r>
            <a:r>
              <a:rPr lang="zh-CN" altLang="en-US" sz="4000" dirty="0"/>
              <a:t> </a:t>
            </a:r>
            <a:r>
              <a:rPr lang="en-US" altLang="zh-CN" sz="4000" dirty="0"/>
              <a:t>hotness.</a:t>
            </a:r>
            <a:r>
              <a:rPr lang="zh-CN" altLang="en-US" sz="4000" dirty="0"/>
              <a:t> </a:t>
            </a:r>
            <a:r>
              <a:rPr lang="en-US" altLang="zh-CN" sz="4000" dirty="0"/>
              <a:t>KV-pairs</a:t>
            </a:r>
            <a:r>
              <a:rPr lang="zh-CN" altLang="en-US" sz="4000" dirty="0"/>
              <a:t> </a:t>
            </a:r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a</a:t>
            </a:r>
            <a:r>
              <a:rPr lang="zh-CN" altLang="en-US" sz="4000" dirty="0"/>
              <a:t> </a:t>
            </a:r>
            <a:r>
              <a:rPr lang="en-US" altLang="zh-CN" sz="4000" dirty="0"/>
              <a:t>Key-range</a:t>
            </a:r>
            <a:r>
              <a:rPr lang="zh-CN" altLang="en-US" sz="4000" dirty="0"/>
              <a:t> </a:t>
            </a:r>
            <a:r>
              <a:rPr lang="en-US" altLang="zh-CN" sz="4000" dirty="0"/>
              <a:t>are</a:t>
            </a:r>
            <a:r>
              <a:rPr lang="zh-CN" altLang="en-US" sz="4000" dirty="0"/>
              <a:t> </a:t>
            </a:r>
            <a:r>
              <a:rPr lang="en-US" altLang="zh-CN" sz="4000" dirty="0"/>
              <a:t>randomly</a:t>
            </a:r>
            <a:r>
              <a:rPr lang="zh-CN" altLang="en-US" sz="4000" dirty="0"/>
              <a:t> </a:t>
            </a:r>
            <a:r>
              <a:rPr lang="en-US" altLang="zh-CN" sz="4000" dirty="0"/>
              <a:t>distributed.</a:t>
            </a:r>
          </a:p>
          <a:p>
            <a:r>
              <a:rPr lang="en-US" altLang="zh-CN" sz="4000" b="1" dirty="0" err="1"/>
              <a:t>Prefix_dist</a:t>
            </a:r>
            <a:r>
              <a:rPr lang="en-US" altLang="zh-CN" sz="4000" dirty="0"/>
              <a:t>:</a:t>
            </a:r>
            <a:r>
              <a:rPr lang="zh-CN" altLang="en-US" sz="4000" dirty="0"/>
              <a:t> </a:t>
            </a:r>
            <a:r>
              <a:rPr lang="en-US" altLang="zh-CN" sz="4000" dirty="0"/>
              <a:t>KV-pairs</a:t>
            </a:r>
            <a:r>
              <a:rPr lang="zh-CN" altLang="en-US" sz="4000" dirty="0"/>
              <a:t> </a:t>
            </a:r>
            <a:r>
              <a:rPr lang="en-US" altLang="zh-CN" sz="4000" dirty="0"/>
              <a:t>are</a:t>
            </a:r>
            <a:r>
              <a:rPr lang="zh-CN" altLang="en-US" sz="4000" dirty="0"/>
              <a:t> </a:t>
            </a:r>
            <a:r>
              <a:rPr lang="en-US" altLang="zh-CN" sz="4000" dirty="0"/>
              <a:t>allocated</a:t>
            </a:r>
            <a:r>
              <a:rPr lang="zh-CN" altLang="en-US" sz="4000" dirty="0"/>
              <a:t> </a:t>
            </a:r>
            <a:r>
              <a:rPr lang="en-US" altLang="zh-CN" sz="4000" dirty="0"/>
              <a:t>to</a:t>
            </a:r>
            <a:r>
              <a:rPr lang="zh-CN" altLang="en-US" sz="4000" dirty="0"/>
              <a:t> </a:t>
            </a:r>
            <a:r>
              <a:rPr lang="en-US" altLang="zh-CN" sz="4000" dirty="0"/>
              <a:t>different</a:t>
            </a:r>
            <a:r>
              <a:rPr lang="zh-CN" altLang="en-US" sz="4000" dirty="0"/>
              <a:t> </a:t>
            </a:r>
            <a:r>
              <a:rPr lang="en-US" altLang="zh-CN" sz="4000" dirty="0"/>
              <a:t>key-ranges</a:t>
            </a:r>
            <a:r>
              <a:rPr lang="zh-CN" altLang="en-US" sz="4000" dirty="0"/>
              <a:t> </a:t>
            </a:r>
            <a:r>
              <a:rPr lang="en-US" altLang="zh-CN" sz="4000" dirty="0"/>
              <a:t>and</a:t>
            </a:r>
            <a:r>
              <a:rPr lang="zh-CN" altLang="en-US" sz="4000" dirty="0"/>
              <a:t> </a:t>
            </a:r>
            <a:r>
              <a:rPr lang="en-US" altLang="zh-CN" sz="4000" dirty="0"/>
              <a:t>hot</a:t>
            </a:r>
            <a:r>
              <a:rPr lang="zh-CN" altLang="en-US" sz="4000" dirty="0"/>
              <a:t> </a:t>
            </a:r>
            <a:r>
              <a:rPr lang="en-US" altLang="zh-CN" sz="4000" dirty="0"/>
              <a:t>KV-pairs</a:t>
            </a:r>
            <a:r>
              <a:rPr lang="zh-CN" altLang="en-US" sz="4000" dirty="0"/>
              <a:t> </a:t>
            </a:r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a</a:t>
            </a:r>
            <a:r>
              <a:rPr lang="zh-CN" altLang="en-US" sz="4000" dirty="0"/>
              <a:t> </a:t>
            </a:r>
            <a:r>
              <a:rPr lang="en-US" altLang="zh-CN" sz="4000" dirty="0"/>
              <a:t>key-range</a:t>
            </a:r>
            <a:r>
              <a:rPr lang="zh-CN" altLang="en-US" sz="4000" dirty="0"/>
              <a:t> </a:t>
            </a:r>
            <a:r>
              <a:rPr lang="en-US" altLang="zh-CN" sz="4000" dirty="0"/>
              <a:t>are</a:t>
            </a:r>
            <a:r>
              <a:rPr lang="zh-CN" altLang="en-US" sz="4000" dirty="0"/>
              <a:t> </a:t>
            </a:r>
            <a:r>
              <a:rPr lang="en-US" altLang="zh-CN" sz="4000" dirty="0"/>
              <a:t>allocated</a:t>
            </a:r>
            <a:r>
              <a:rPr lang="zh-CN" altLang="en-US" sz="4000" dirty="0"/>
              <a:t> </a:t>
            </a:r>
            <a:r>
              <a:rPr lang="en-US" altLang="zh-CN" sz="4000" dirty="0"/>
              <a:t>close</a:t>
            </a:r>
            <a:r>
              <a:rPr lang="zh-CN" altLang="en-US" sz="4000" dirty="0"/>
              <a:t> </a:t>
            </a:r>
            <a:r>
              <a:rPr lang="en-US" altLang="zh-CN" sz="4000" dirty="0"/>
              <a:t>by</a:t>
            </a:r>
            <a:endParaRPr lang="en-US" sz="4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27B9B0-9573-314F-B927-FC2F44377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07310"/>
              </p:ext>
            </p:extLst>
          </p:nvPr>
        </p:nvGraphicFramePr>
        <p:xfrm>
          <a:off x="10914434" y="3307404"/>
          <a:ext cx="13035064" cy="801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D9705D1-8C53-ED4F-A479-7B0935586999}"/>
              </a:ext>
            </a:extLst>
          </p:cNvPr>
          <p:cNvSpPr/>
          <p:nvPr/>
        </p:nvSpPr>
        <p:spPr>
          <a:xfrm>
            <a:off x="16424735" y="8334102"/>
            <a:ext cx="1602008" cy="1358537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7139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74CB-08D0-E848-835D-9F765BF2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Conclusion</a:t>
            </a:r>
            <a:r>
              <a:rPr lang="zh-CN" altLang="en-US" i="1" dirty="0"/>
              <a:t> </a:t>
            </a:r>
            <a:r>
              <a:rPr lang="en-US" altLang="zh-CN" i="1" dirty="0"/>
              <a:t>and</a:t>
            </a:r>
            <a:r>
              <a:rPr lang="zh-CN" altLang="en-US" i="1" dirty="0"/>
              <a:t> </a:t>
            </a:r>
            <a:r>
              <a:rPr lang="en-US" altLang="zh-CN" i="1" dirty="0"/>
              <a:t>Future</a:t>
            </a:r>
            <a:r>
              <a:rPr lang="zh-CN" altLang="en-US" i="1" dirty="0"/>
              <a:t> </a:t>
            </a:r>
            <a:r>
              <a:rPr lang="en-US" altLang="zh-CN" i="1" dirty="0"/>
              <a:t>Work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5BF21-C6B1-7247-A26B-B967DCB164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4028" y="12298598"/>
            <a:ext cx="1303678" cy="1118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9F60E4-8AE2-3A41-A7C7-533933EAA4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6069" y="12571148"/>
            <a:ext cx="1442127" cy="845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16794-2683-E048-92A0-76C7F874D7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64" y="12532986"/>
            <a:ext cx="3772694" cy="7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7174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EF780-1500-CE49-9FAE-DD43FB246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1245140"/>
            <a:ext cx="21336000" cy="10824940"/>
          </a:xfrm>
        </p:spPr>
        <p:txBody>
          <a:bodyPr/>
          <a:lstStyle/>
          <a:p>
            <a:r>
              <a:rPr lang="en-US" altLang="zh-CN" sz="4400" dirty="0"/>
              <a:t>With</a:t>
            </a:r>
            <a:r>
              <a:rPr lang="zh-CN" altLang="en-US" sz="4400" dirty="0"/>
              <a:t> </a:t>
            </a:r>
            <a:r>
              <a:rPr lang="en-US" altLang="zh-CN" sz="4400" dirty="0"/>
              <a:t>the</a:t>
            </a:r>
            <a:r>
              <a:rPr lang="zh-CN" altLang="en-US" sz="4400" dirty="0"/>
              <a:t> </a:t>
            </a:r>
            <a:r>
              <a:rPr lang="en-US" altLang="zh-CN" sz="4400" dirty="0"/>
              <a:t>help</a:t>
            </a:r>
            <a:r>
              <a:rPr lang="zh-CN" altLang="en-US" sz="4400" dirty="0"/>
              <a:t> </a:t>
            </a:r>
            <a:r>
              <a:rPr lang="en-US" altLang="zh-CN" sz="4400" dirty="0"/>
              <a:t>of</a:t>
            </a:r>
            <a:r>
              <a:rPr lang="zh-CN" altLang="en-US" sz="4400" dirty="0"/>
              <a:t> </a:t>
            </a:r>
            <a:r>
              <a:rPr lang="en-US" altLang="zh-CN" sz="4400" dirty="0"/>
              <a:t>tracing,</a:t>
            </a:r>
            <a:r>
              <a:rPr lang="zh-CN" altLang="en-US" sz="4400" dirty="0"/>
              <a:t> </a:t>
            </a:r>
            <a:r>
              <a:rPr lang="en-US" altLang="zh-CN" sz="4400" dirty="0"/>
              <a:t>replaying,</a:t>
            </a:r>
            <a:r>
              <a:rPr lang="zh-CN" altLang="en-US" sz="4400" dirty="0"/>
              <a:t> </a:t>
            </a:r>
            <a:r>
              <a:rPr lang="en-US" altLang="zh-CN" sz="4400" dirty="0"/>
              <a:t>and</a:t>
            </a:r>
            <a:r>
              <a:rPr lang="zh-CN" altLang="en-US" sz="4400" dirty="0"/>
              <a:t> </a:t>
            </a:r>
            <a:r>
              <a:rPr lang="en-US" altLang="zh-CN" sz="4400" dirty="0"/>
              <a:t>analyzing</a:t>
            </a:r>
            <a:r>
              <a:rPr lang="zh-CN" altLang="en-US" sz="4400" dirty="0"/>
              <a:t> </a:t>
            </a:r>
            <a:r>
              <a:rPr lang="en-US" altLang="zh-CN" sz="4400" dirty="0"/>
              <a:t>tools,</a:t>
            </a:r>
            <a:r>
              <a:rPr lang="zh-CN" altLang="en-US" sz="4400" dirty="0"/>
              <a:t> </a:t>
            </a:r>
            <a:r>
              <a:rPr lang="en-US" altLang="zh-CN" sz="4400" dirty="0"/>
              <a:t>we</a:t>
            </a:r>
            <a:r>
              <a:rPr lang="zh-CN" altLang="en-US" sz="4400" dirty="0"/>
              <a:t> </a:t>
            </a:r>
            <a:r>
              <a:rPr lang="en-US" altLang="zh-CN" sz="4400" dirty="0"/>
              <a:t>characterized</a:t>
            </a:r>
            <a:r>
              <a:rPr lang="zh-CN" altLang="en-US" sz="4400" dirty="0"/>
              <a:t> </a:t>
            </a:r>
            <a:r>
              <a:rPr lang="en-US" altLang="zh-CN" sz="4400" dirty="0"/>
              <a:t>key-value</a:t>
            </a:r>
            <a:r>
              <a:rPr lang="zh-CN" altLang="en-US" sz="4400" dirty="0"/>
              <a:t> </a:t>
            </a:r>
            <a:r>
              <a:rPr lang="en-US" altLang="zh-CN" sz="4400" dirty="0"/>
              <a:t>workloads</a:t>
            </a:r>
            <a:r>
              <a:rPr lang="zh-CN" altLang="en-US" sz="4400" dirty="0"/>
              <a:t> </a:t>
            </a:r>
            <a:r>
              <a:rPr lang="en-US" altLang="zh-CN" sz="4400" dirty="0"/>
              <a:t>of</a:t>
            </a:r>
            <a:r>
              <a:rPr lang="zh-CN" altLang="en-US" sz="4400" dirty="0"/>
              <a:t> </a:t>
            </a:r>
            <a:r>
              <a:rPr lang="en-US" altLang="zh-CN" sz="4400" dirty="0"/>
              <a:t>three</a:t>
            </a:r>
            <a:r>
              <a:rPr lang="zh-CN" altLang="en-US" sz="4400" dirty="0"/>
              <a:t> </a:t>
            </a:r>
            <a:r>
              <a:rPr lang="en-US" altLang="zh-CN" sz="4400" dirty="0"/>
              <a:t>typical</a:t>
            </a:r>
            <a:r>
              <a:rPr lang="zh-CN" altLang="en-US" sz="4400" dirty="0"/>
              <a:t> </a:t>
            </a:r>
            <a:r>
              <a:rPr lang="en-US" altLang="zh-CN" sz="4400" dirty="0" err="1"/>
              <a:t>RocksDB</a:t>
            </a:r>
            <a:r>
              <a:rPr lang="en-US" altLang="zh-CN" sz="4400" dirty="0"/>
              <a:t> production</a:t>
            </a:r>
            <a:r>
              <a:rPr lang="zh-CN" altLang="en-US" sz="4400" dirty="0"/>
              <a:t> </a:t>
            </a:r>
            <a:r>
              <a:rPr lang="en-US" altLang="zh-CN" sz="4400" dirty="0"/>
              <a:t>use</a:t>
            </a:r>
            <a:r>
              <a:rPr lang="zh-CN" altLang="en-US" sz="4400" dirty="0"/>
              <a:t> </a:t>
            </a:r>
            <a:r>
              <a:rPr lang="en-US" altLang="zh-CN" sz="4400" dirty="0"/>
              <a:t>cases</a:t>
            </a:r>
            <a:r>
              <a:rPr lang="zh-CN" altLang="en-US" sz="4400" dirty="0"/>
              <a:t> </a:t>
            </a:r>
            <a:r>
              <a:rPr lang="en-US" altLang="zh-CN" sz="4400" dirty="0"/>
              <a:t>at</a:t>
            </a:r>
            <a:r>
              <a:rPr lang="zh-CN" altLang="en-US" sz="4400" dirty="0"/>
              <a:t> </a:t>
            </a:r>
            <a:r>
              <a:rPr lang="en-US" altLang="zh-CN" sz="4400" dirty="0"/>
              <a:t>Facebook.</a:t>
            </a:r>
            <a:r>
              <a:rPr lang="zh-CN" altLang="en-US" sz="4400" dirty="0"/>
              <a:t> </a:t>
            </a:r>
            <a:r>
              <a:rPr lang="en-US" sz="4400" dirty="0"/>
              <a:t>The findings of key/value size distribution, access patterns, key-range localities, and workload variations provide insights that can help optimize KV-store performance. </a:t>
            </a:r>
          </a:p>
          <a:p>
            <a:endParaRPr lang="en-US" sz="4400" dirty="0"/>
          </a:p>
          <a:p>
            <a:r>
              <a:rPr lang="en-US" altLang="zh-CN" sz="4400" dirty="0"/>
              <a:t>W</a:t>
            </a:r>
            <a:r>
              <a:rPr lang="en-US" sz="4400" dirty="0"/>
              <a:t>e propose a key-range based model to better preserve key-space localities. The new benchmark not only provides a good emulation of workloads at the query level, but also achieves more precise </a:t>
            </a:r>
            <a:r>
              <a:rPr lang="en-US" sz="4400" dirty="0" err="1"/>
              <a:t>RocksDB</a:t>
            </a:r>
            <a:r>
              <a:rPr lang="en-US" sz="4400" dirty="0"/>
              <a:t> storage I/</a:t>
            </a:r>
            <a:r>
              <a:rPr lang="en-US" sz="4400" dirty="0" err="1"/>
              <a:t>Os</a:t>
            </a:r>
            <a:r>
              <a:rPr lang="en-US" sz="4400" dirty="0"/>
              <a:t> than that of YCSB. </a:t>
            </a:r>
          </a:p>
          <a:p>
            <a:endParaRPr lang="en-US" sz="4400" dirty="0"/>
          </a:p>
          <a:p>
            <a:r>
              <a:rPr lang="en-US" altLang="zh-CN" sz="4400" dirty="0"/>
              <a:t>In</a:t>
            </a:r>
            <a:r>
              <a:rPr lang="zh-CN" altLang="en-US" sz="4400" dirty="0"/>
              <a:t> </a:t>
            </a:r>
            <a:r>
              <a:rPr lang="en-US" altLang="zh-CN" sz="4400" dirty="0"/>
              <a:t>the</a:t>
            </a:r>
            <a:r>
              <a:rPr lang="zh-CN" altLang="en-US" sz="4400" dirty="0"/>
              <a:t> </a:t>
            </a:r>
            <a:r>
              <a:rPr lang="en-US" altLang="zh-CN" sz="4400" dirty="0"/>
              <a:t>future,</a:t>
            </a:r>
            <a:r>
              <a:rPr lang="zh-CN" altLang="en-US" sz="4400" dirty="0"/>
              <a:t> </a:t>
            </a:r>
            <a:r>
              <a:rPr lang="en-US" altLang="zh-CN" sz="4400" dirty="0"/>
              <a:t>we</a:t>
            </a:r>
            <a:r>
              <a:rPr lang="zh-CN" altLang="en-US" sz="4400" dirty="0"/>
              <a:t> </a:t>
            </a:r>
            <a:r>
              <a:rPr lang="en-US" altLang="zh-CN" sz="4400" dirty="0"/>
              <a:t>will</a:t>
            </a:r>
            <a:r>
              <a:rPr lang="zh-CN" altLang="en-US" sz="4400" dirty="0"/>
              <a:t> </a:t>
            </a:r>
            <a:r>
              <a:rPr lang="en-US" altLang="zh-CN" sz="4400" dirty="0"/>
              <a:t>continue</a:t>
            </a:r>
            <a:r>
              <a:rPr lang="zh-CN" altLang="en-US" sz="4400" dirty="0"/>
              <a:t> </a:t>
            </a:r>
            <a:r>
              <a:rPr lang="en-US" altLang="zh-CN" sz="4400" dirty="0"/>
              <a:t>improve</a:t>
            </a:r>
            <a:r>
              <a:rPr lang="zh-CN" altLang="en-US" sz="4400" dirty="0"/>
              <a:t> </a:t>
            </a:r>
            <a:r>
              <a:rPr lang="en-US" altLang="zh-CN" sz="4400" dirty="0"/>
              <a:t>YCSB</a:t>
            </a:r>
            <a:r>
              <a:rPr lang="zh-CN" altLang="en-US" sz="4400" dirty="0"/>
              <a:t> </a:t>
            </a:r>
            <a:r>
              <a:rPr lang="en-US" altLang="zh-CN" sz="4400" dirty="0"/>
              <a:t>such</a:t>
            </a:r>
            <a:r>
              <a:rPr lang="zh-CN" altLang="en-US" sz="4400" dirty="0"/>
              <a:t> </a:t>
            </a:r>
            <a:r>
              <a:rPr lang="en-US" altLang="zh-CN" sz="4400" dirty="0"/>
              <a:t>as</a:t>
            </a:r>
            <a:r>
              <a:rPr lang="zh-CN" altLang="en-US" sz="4400" dirty="0"/>
              <a:t> </a:t>
            </a:r>
            <a:r>
              <a:rPr lang="en-US" altLang="zh-CN" sz="4400" dirty="0"/>
              <a:t>key-range</a:t>
            </a:r>
            <a:r>
              <a:rPr lang="zh-CN" altLang="en-US" sz="4400" dirty="0"/>
              <a:t> </a:t>
            </a:r>
            <a:r>
              <a:rPr lang="en-US" altLang="zh-CN" sz="4400" dirty="0"/>
              <a:t>based</a:t>
            </a:r>
            <a:r>
              <a:rPr lang="zh-CN" altLang="en-US" sz="4400" dirty="0"/>
              <a:t> </a:t>
            </a:r>
            <a:r>
              <a:rPr lang="en-US" altLang="zh-CN" sz="4400" dirty="0"/>
              <a:t>distribution</a:t>
            </a:r>
            <a:r>
              <a:rPr lang="zh-CN" altLang="en-US" sz="4400" dirty="0"/>
              <a:t> </a:t>
            </a:r>
            <a:r>
              <a:rPr lang="en-US" altLang="zh-CN" sz="4400" dirty="0"/>
              <a:t>and</a:t>
            </a:r>
            <a:r>
              <a:rPr lang="zh-CN" altLang="en-US" sz="4400" dirty="0"/>
              <a:t> </a:t>
            </a:r>
            <a:r>
              <a:rPr lang="en-US" altLang="zh-CN" sz="4400" dirty="0"/>
              <a:t>QPS</a:t>
            </a:r>
            <a:r>
              <a:rPr lang="zh-CN" altLang="en-US" sz="4400" dirty="0"/>
              <a:t> </a:t>
            </a:r>
            <a:r>
              <a:rPr lang="en-US" altLang="zh-CN" sz="4400" dirty="0"/>
              <a:t>variation.</a:t>
            </a:r>
            <a:r>
              <a:rPr lang="zh-CN" altLang="en-US" sz="4400" dirty="0"/>
              <a:t> </a:t>
            </a:r>
            <a:r>
              <a:rPr lang="en-US" altLang="zh-CN" sz="4400" dirty="0"/>
              <a:t>Also,</a:t>
            </a:r>
            <a:r>
              <a:rPr lang="zh-CN" altLang="en-US" sz="4400" dirty="0"/>
              <a:t> </a:t>
            </a:r>
            <a:r>
              <a:rPr lang="en-US" altLang="zh-CN" sz="4400" dirty="0"/>
              <a:t>we</a:t>
            </a:r>
            <a:r>
              <a:rPr lang="zh-CN" altLang="en-US" sz="4400" dirty="0"/>
              <a:t> </a:t>
            </a:r>
            <a:r>
              <a:rPr lang="en-US" altLang="zh-CN" sz="4400" dirty="0"/>
              <a:t>will</a:t>
            </a:r>
            <a:r>
              <a:rPr lang="zh-CN" altLang="en-US" sz="4400" dirty="0"/>
              <a:t> </a:t>
            </a:r>
            <a:r>
              <a:rPr lang="en-US" altLang="zh-CN" sz="4400" dirty="0"/>
              <a:t>extend</a:t>
            </a:r>
            <a:r>
              <a:rPr lang="zh-CN" altLang="en-US" sz="4400" dirty="0"/>
              <a:t> </a:t>
            </a:r>
            <a:r>
              <a:rPr lang="en-US" altLang="zh-CN" sz="4400" dirty="0"/>
              <a:t>the</a:t>
            </a:r>
            <a:r>
              <a:rPr lang="zh-CN" altLang="en-US" sz="4400" dirty="0"/>
              <a:t> </a:t>
            </a:r>
            <a:r>
              <a:rPr lang="en-US" altLang="zh-CN" sz="4400" dirty="0"/>
              <a:t>workload</a:t>
            </a:r>
            <a:r>
              <a:rPr lang="zh-CN" altLang="en-US" sz="4400" dirty="0"/>
              <a:t> </a:t>
            </a:r>
            <a:r>
              <a:rPr lang="en-US" altLang="zh-CN" sz="4400" dirty="0"/>
              <a:t>characterization</a:t>
            </a:r>
            <a:r>
              <a:rPr lang="zh-CN" altLang="en-US" sz="4400" dirty="0"/>
              <a:t> </a:t>
            </a:r>
            <a:r>
              <a:rPr lang="en-US" altLang="zh-CN" sz="4400" dirty="0"/>
              <a:t>to</a:t>
            </a:r>
            <a:r>
              <a:rPr lang="zh-CN" altLang="en-US" sz="4400" dirty="0"/>
              <a:t> </a:t>
            </a:r>
            <a:r>
              <a:rPr lang="en-US" altLang="zh-CN" sz="4400" dirty="0"/>
              <a:t>other</a:t>
            </a:r>
            <a:r>
              <a:rPr lang="zh-CN" altLang="en-US" sz="4400" dirty="0"/>
              <a:t> </a:t>
            </a:r>
            <a:r>
              <a:rPr lang="en-US" altLang="zh-CN" sz="4400" dirty="0"/>
              <a:t>dimensions</a:t>
            </a:r>
            <a:r>
              <a:rPr lang="zh-CN" altLang="en-US" sz="4400" dirty="0"/>
              <a:t> </a:t>
            </a:r>
            <a:r>
              <a:rPr lang="en-US" altLang="zh-CN" sz="4400" dirty="0"/>
              <a:t>such</a:t>
            </a:r>
            <a:r>
              <a:rPr lang="zh-CN" altLang="en-US" sz="4400" dirty="0"/>
              <a:t> </a:t>
            </a:r>
            <a:r>
              <a:rPr lang="en-US" altLang="zh-CN" sz="4400" dirty="0"/>
              <a:t>as</a:t>
            </a:r>
            <a:r>
              <a:rPr lang="zh-CN" altLang="en-US" sz="4400" dirty="0"/>
              <a:t> </a:t>
            </a:r>
            <a:r>
              <a:rPr lang="en-US" altLang="zh-CN" sz="4400" dirty="0"/>
              <a:t>the</a:t>
            </a:r>
            <a:r>
              <a:rPr lang="zh-CN" altLang="en-US" sz="4400" dirty="0"/>
              <a:t> </a:t>
            </a:r>
            <a:r>
              <a:rPr lang="en-US" sz="4400" dirty="0"/>
              <a:t>correlations between queries, the correlation between KV-pair hotness and KV-pair sizes</a:t>
            </a:r>
            <a:r>
              <a:rPr lang="en-US" altLang="zh-CN" sz="4400" dirty="0"/>
              <a:t>.</a:t>
            </a:r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5707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89623A6-095C-454A-9F65-CB59CDC4CAD9}"/>
              </a:ext>
            </a:extLst>
          </p:cNvPr>
          <p:cNvSpPr txBox="1">
            <a:spLocks/>
          </p:cNvSpPr>
          <p:nvPr/>
        </p:nvSpPr>
        <p:spPr>
          <a:xfrm>
            <a:off x="1933074" y="2957323"/>
            <a:ext cx="20051949" cy="2673949"/>
          </a:xfrm>
          <a:prstGeom prst="rect">
            <a:avLst/>
          </a:prstGeom>
        </p:spPr>
        <p:txBody>
          <a:bodyPr/>
          <a:lstStyle>
            <a:lvl1pPr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5pPr>
            <a:lvl6pPr indent="2413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 eaLnBrk="1" hangingPunct="1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lnSpc>
                <a:spcPct val="100000"/>
              </a:lnSpc>
            </a:pPr>
            <a:r>
              <a:rPr lang="en-US"/>
              <a:t>A </a:t>
            </a:r>
            <a:r>
              <a:rPr lang="en-US" b="1" i="1">
                <a:solidFill>
                  <a:srgbClr val="FF0000"/>
                </a:solidFill>
              </a:rPr>
              <a:t>fast</a:t>
            </a:r>
            <a:r>
              <a:rPr lang="en-US"/>
              <a:t> and </a:t>
            </a:r>
            <a:r>
              <a:rPr lang="en-US" b="1" i="1">
                <a:solidFill>
                  <a:srgbClr val="FF0000"/>
                </a:solidFill>
              </a:rPr>
              <a:t>easy to use </a:t>
            </a:r>
            <a:r>
              <a:rPr lang="en-US"/>
              <a:t>persistent key-value store for </a:t>
            </a:r>
            <a:r>
              <a:rPr lang="en-US" b="1" i="1">
                <a:solidFill>
                  <a:srgbClr val="FF0000"/>
                </a:solidFill>
              </a:rPr>
              <a:t>any workload </a:t>
            </a:r>
            <a:r>
              <a:rPr lang="en-US"/>
              <a:t>on </a:t>
            </a:r>
            <a:r>
              <a:rPr lang="en-US" b="1" i="1">
                <a:solidFill>
                  <a:srgbClr val="FF0000"/>
                </a:solidFill>
              </a:rPr>
              <a:t>any hardware platform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7B686CB-F7ED-D34E-BB70-A901E93A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41400"/>
            <a:ext cx="21336000" cy="1838325"/>
          </a:xfrm>
        </p:spPr>
        <p:txBody>
          <a:bodyPr/>
          <a:lstStyle/>
          <a:p>
            <a:r>
              <a:rPr lang="en-US" dirty="0"/>
              <a:t>Future of </a:t>
            </a:r>
            <a:r>
              <a:rPr lang="en-US" dirty="0" err="1"/>
              <a:t>RocksDB</a:t>
            </a:r>
            <a:endParaRPr lang="en-US" dirty="0"/>
          </a:p>
        </p:txBody>
      </p:sp>
      <p:pic>
        <p:nvPicPr>
          <p:cNvPr id="6" name="Picture 4" descr="Cfl, Lamp, Shade, Compact, Fluorescent, Spiral, Energy">
            <a:extLst>
              <a:ext uri="{FF2B5EF4-FFF2-40B4-BE49-F238E27FC236}">
                <a16:creationId xmlns:a16="http://schemas.microsoft.com/office/drawing/2014/main" id="{FC468285-AE79-274E-B4A5-0A35A584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923" y="5386727"/>
            <a:ext cx="6386778" cy="42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nappygoat.com/b/a95a4f966effb3cb41e75b9952c4a354341d01b4">
            <a:extLst>
              <a:ext uri="{FF2B5EF4-FFF2-40B4-BE49-F238E27FC236}">
                <a16:creationId xmlns:a16="http://schemas.microsoft.com/office/drawing/2014/main" id="{8A290859-5F2F-784D-9BC7-BAC4C5F7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738" y="5322183"/>
            <a:ext cx="3414523" cy="4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2FEBCC7-B7E6-D243-8FF7-C742578FC4DE}"/>
              </a:ext>
            </a:extLst>
          </p:cNvPr>
          <p:cNvSpPr txBox="1">
            <a:spLocks/>
          </p:cNvSpPr>
          <p:nvPr/>
        </p:nvSpPr>
        <p:spPr>
          <a:xfrm>
            <a:off x="1524000" y="9793776"/>
            <a:ext cx="5921829" cy="1838325"/>
          </a:xfrm>
          <a:prstGeom prst="rect">
            <a:avLst/>
          </a:prstGeom>
        </p:spPr>
        <p:txBody>
          <a:bodyPr vert="horz" lIns="0" tIns="0" rIns="0" bIns="0"/>
          <a:lstStyle>
            <a:lvl1pPr algn="l" defTabSz="546100">
              <a:defRPr sz="10000" b="1" i="0">
                <a:solidFill>
                  <a:schemeClr val="accent1"/>
                </a:solidFill>
                <a:latin typeface="FreightSansLFPro SmBd"/>
                <a:ea typeface="+mj-ea"/>
                <a:cs typeface="FreightSansLFPro SmBd"/>
                <a:sym typeface="Helvetica"/>
              </a:defRPr>
            </a:lvl1pPr>
            <a:lvl2pPr indent="2286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indent="4572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indent="6858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indent="9144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5pPr>
            <a:lvl6pPr indent="11430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13716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16002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18288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6600" dirty="0"/>
              <a:t>Efficiency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B877831-7F2E-D541-B41C-BA753AB01A1D}"/>
              </a:ext>
            </a:extLst>
          </p:cNvPr>
          <p:cNvSpPr txBox="1">
            <a:spLocks/>
          </p:cNvSpPr>
          <p:nvPr/>
        </p:nvSpPr>
        <p:spPr>
          <a:xfrm>
            <a:off x="9245256" y="9834329"/>
            <a:ext cx="6509656" cy="1838325"/>
          </a:xfrm>
          <a:prstGeom prst="rect">
            <a:avLst/>
          </a:prstGeom>
        </p:spPr>
        <p:txBody>
          <a:bodyPr vert="horz" lIns="0" tIns="0" rIns="0" bIns="0"/>
          <a:lstStyle>
            <a:lvl1pPr algn="l" defTabSz="546100">
              <a:defRPr sz="10000" b="1" i="0">
                <a:solidFill>
                  <a:schemeClr val="accent1"/>
                </a:solidFill>
                <a:latin typeface="FreightSansLFPro SmBd"/>
                <a:ea typeface="+mj-ea"/>
                <a:cs typeface="FreightSansLFPro SmBd"/>
                <a:sym typeface="Helvetica"/>
              </a:defRPr>
            </a:lvl1pPr>
            <a:lvl2pPr indent="2286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indent="4572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indent="6858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indent="9144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5pPr>
            <a:lvl6pPr indent="11430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13716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16002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18288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6600" dirty="0"/>
              <a:t>Easy To Use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113D5F7-5A7E-9D4C-AE33-5E62E8FCB5B8}"/>
              </a:ext>
            </a:extLst>
          </p:cNvPr>
          <p:cNvSpPr txBox="1">
            <a:spLocks/>
          </p:cNvSpPr>
          <p:nvPr/>
        </p:nvSpPr>
        <p:spPr>
          <a:xfrm>
            <a:off x="17532571" y="9834329"/>
            <a:ext cx="7586157" cy="1838325"/>
          </a:xfrm>
          <a:prstGeom prst="rect">
            <a:avLst/>
          </a:prstGeom>
        </p:spPr>
        <p:txBody>
          <a:bodyPr vert="horz" lIns="0" tIns="0" rIns="0" bIns="0"/>
          <a:lstStyle>
            <a:lvl1pPr algn="l" defTabSz="546100">
              <a:defRPr sz="10000" b="1" i="0">
                <a:solidFill>
                  <a:schemeClr val="accent1"/>
                </a:solidFill>
                <a:latin typeface="FreightSansLFPro SmBd"/>
                <a:ea typeface="+mj-ea"/>
                <a:cs typeface="FreightSansLFPro SmBd"/>
                <a:sym typeface="Helvetica"/>
              </a:defRPr>
            </a:lvl1pPr>
            <a:lvl2pPr indent="2286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indent="4572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indent="6858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indent="9144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5pPr>
            <a:lvl6pPr indent="11430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13716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16002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18288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6600" dirty="0"/>
              <a:t>Performance</a:t>
            </a:r>
          </a:p>
        </p:txBody>
      </p:sp>
      <p:pic>
        <p:nvPicPr>
          <p:cNvPr id="11" name="Picture 2" descr="Spot, Runs, Start, La, Stadion, Jogging, Games, Sprint">
            <a:extLst>
              <a:ext uri="{FF2B5EF4-FFF2-40B4-BE49-F238E27FC236}">
                <a16:creationId xmlns:a16="http://schemas.microsoft.com/office/drawing/2014/main" id="{74A1612C-FAC1-294B-802D-A7D4349F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7239" y="5322183"/>
            <a:ext cx="6768219" cy="45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1056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148F2BA-A110-1941-BC23-D09D3F5B993A}"/>
              </a:ext>
            </a:extLst>
          </p:cNvPr>
          <p:cNvSpPr txBox="1">
            <a:spLocks/>
          </p:cNvSpPr>
          <p:nvPr/>
        </p:nvSpPr>
        <p:spPr>
          <a:xfrm>
            <a:off x="6439861" y="2423964"/>
            <a:ext cx="11504273" cy="4434036"/>
          </a:xfrm>
          <a:prstGeom prst="rect">
            <a:avLst/>
          </a:prstGeom>
        </p:spPr>
        <p:txBody>
          <a:bodyPr vert="horz" lIns="0" tIns="0" rIns="0" bIns="0"/>
          <a:lstStyle>
            <a:lvl1pPr algn="l" defTabSz="546100">
              <a:defRPr sz="10000" b="1" i="0">
                <a:solidFill>
                  <a:schemeClr val="accent1"/>
                </a:solidFill>
                <a:latin typeface="FreightSansLFPro SmBd"/>
                <a:ea typeface="+mj-ea"/>
                <a:cs typeface="FreightSansLFPro SmBd"/>
                <a:sym typeface="Helvetica"/>
              </a:defRPr>
            </a:lvl1pPr>
            <a:lvl2pPr indent="2286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indent="4572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indent="6858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indent="9144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5pPr>
            <a:lvl6pPr indent="11430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13716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16002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1828800" algn="ctr" defTabSz="546100">
              <a:defRPr sz="114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00" b="1" i="0" u="none" strike="noStrike" kern="0" cap="none" spc="0" normalizeH="0" baseline="0" noProof="0" dirty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  <a:latin typeface="FreightSansLFPro SmBd"/>
                <a:sym typeface="Helvetica"/>
              </a:rPr>
              <a:t>Thank You!</a:t>
            </a:r>
          </a:p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300" dirty="0">
                <a:solidFill>
                  <a:srgbClr val="3B5998"/>
                </a:solidFill>
              </a:rPr>
              <a:t>Q&amp;A</a:t>
            </a:r>
            <a:endParaRPr kumimoji="0" lang="en-US" sz="17300" b="1" i="0" u="none" strike="noStrike" kern="0" cap="none" spc="0" normalizeH="0" baseline="0" noProof="0" dirty="0">
              <a:ln>
                <a:noFill/>
              </a:ln>
              <a:solidFill>
                <a:srgbClr val="3B5998"/>
              </a:solidFill>
              <a:effectLst/>
              <a:uLnTx/>
              <a:uFillTx/>
              <a:latin typeface="FreightSansLFPro SmBd"/>
              <a:sym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7525E-F62F-0842-B853-11AC169C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84" y="10274974"/>
            <a:ext cx="4345972" cy="4345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C2338C-78DA-7F44-9B60-FE86FC41AD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146" y="11455176"/>
            <a:ext cx="6405708" cy="1637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6358E-3111-A045-A92C-FC1C1C176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8891" y="11455176"/>
            <a:ext cx="183832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527A0-8E35-5D42-B495-CF50F09C56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876" y="8637425"/>
            <a:ext cx="2782243" cy="16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90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6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A4D-BED6-CA47-86E8-269234ED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Key-Value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D670AF-0EFE-0248-AA27-62088EFA5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37210"/>
              </p:ext>
            </p:extLst>
          </p:nvPr>
        </p:nvGraphicFramePr>
        <p:xfrm>
          <a:off x="2633133" y="5162592"/>
          <a:ext cx="19117734" cy="57539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86289">
                  <a:extLst>
                    <a:ext uri="{9D8B030D-6E8A-4147-A177-3AD203B41FA5}">
                      <a16:colId xmlns:a16="http://schemas.microsoft.com/office/drawing/2014/main" val="2719054728"/>
                    </a:ext>
                  </a:extLst>
                </a:gridCol>
                <a:gridCol w="3186289">
                  <a:extLst>
                    <a:ext uri="{9D8B030D-6E8A-4147-A177-3AD203B41FA5}">
                      <a16:colId xmlns:a16="http://schemas.microsoft.com/office/drawing/2014/main" val="1230579978"/>
                    </a:ext>
                  </a:extLst>
                </a:gridCol>
                <a:gridCol w="3186289">
                  <a:extLst>
                    <a:ext uri="{9D8B030D-6E8A-4147-A177-3AD203B41FA5}">
                      <a16:colId xmlns:a16="http://schemas.microsoft.com/office/drawing/2014/main" val="1506943839"/>
                    </a:ext>
                  </a:extLst>
                </a:gridCol>
                <a:gridCol w="3903134">
                  <a:extLst>
                    <a:ext uri="{9D8B030D-6E8A-4147-A177-3AD203B41FA5}">
                      <a16:colId xmlns:a16="http://schemas.microsoft.com/office/drawing/2014/main" val="1298336093"/>
                    </a:ext>
                  </a:extLst>
                </a:gridCol>
                <a:gridCol w="2469444">
                  <a:extLst>
                    <a:ext uri="{9D8B030D-6E8A-4147-A177-3AD203B41FA5}">
                      <a16:colId xmlns:a16="http://schemas.microsoft.com/office/drawing/2014/main" val="30633809"/>
                    </a:ext>
                  </a:extLst>
                </a:gridCol>
                <a:gridCol w="3186289">
                  <a:extLst>
                    <a:ext uri="{9D8B030D-6E8A-4147-A177-3AD203B41FA5}">
                      <a16:colId xmlns:a16="http://schemas.microsoft.com/office/drawing/2014/main" val="2388405271"/>
                    </a:ext>
                  </a:extLst>
                </a:gridCol>
              </a:tblGrid>
              <a:tr h="999068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VLDB</a:t>
                      </a:r>
                      <a:endParaRPr lang="en-US" sz="48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SIGMOD</a:t>
                      </a:r>
                      <a:endParaRPr lang="en-US" sz="48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OSDI/SOSP</a:t>
                      </a:r>
                      <a:endParaRPr lang="en-US" sz="48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FAST</a:t>
                      </a:r>
                      <a:endParaRPr lang="en-US" sz="48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8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ATC</a:t>
                      </a:r>
                      <a:endParaRPr lang="en-US" sz="48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2163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2017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3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3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3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1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5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064057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2018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3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1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2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1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4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3531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2019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1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1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2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6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4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473368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2020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?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?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?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5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FreightSansLFPro" panose="02000506030000020004" pitchFamily="2" charset="77"/>
                        </a:rPr>
                        <a:t>?</a:t>
                      </a:r>
                      <a:endParaRPr lang="en-US" sz="4400" dirty="0">
                        <a:solidFill>
                          <a:schemeClr val="tx2">
                            <a:lumMod val="10000"/>
                          </a:schemeClr>
                        </a:solidFill>
                        <a:latin typeface="FreightSansLFPro" panose="0200050603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37991"/>
                  </a:ext>
                </a:extLst>
              </a:tr>
            </a:tbl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78D2DE3-F95F-094D-BBB1-29676B7D2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3111500"/>
            <a:ext cx="21336000" cy="28414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/>
              <a:t>T</a:t>
            </a:r>
            <a:r>
              <a:rPr lang="en-US" altLang="zh-CN" sz="5400" dirty="0"/>
              <a:t>he</a:t>
            </a:r>
            <a:r>
              <a:rPr lang="zh-CN" altLang="en-US" sz="5400" dirty="0"/>
              <a:t> </a:t>
            </a:r>
            <a:r>
              <a:rPr lang="en-US" altLang="zh-CN" sz="5400" dirty="0"/>
              <a:t>number</a:t>
            </a:r>
            <a:r>
              <a:rPr lang="zh-CN" altLang="en-US" sz="5400" dirty="0"/>
              <a:t> </a:t>
            </a:r>
            <a:r>
              <a:rPr lang="en-US" altLang="zh-CN" sz="5400" dirty="0"/>
              <a:t>of</a:t>
            </a:r>
            <a:r>
              <a:rPr lang="zh-CN" altLang="en-US" sz="5400" dirty="0"/>
              <a:t> </a:t>
            </a:r>
            <a:r>
              <a:rPr lang="en-US" altLang="zh-CN" sz="5400" dirty="0"/>
              <a:t>key-value</a:t>
            </a:r>
            <a:r>
              <a:rPr lang="zh-CN" altLang="en-US" sz="5400" dirty="0"/>
              <a:t> </a:t>
            </a:r>
            <a:r>
              <a:rPr lang="en-US" altLang="zh-CN" sz="5400" dirty="0"/>
              <a:t>store</a:t>
            </a:r>
            <a:r>
              <a:rPr lang="zh-CN" altLang="en-US" sz="5400" dirty="0"/>
              <a:t> </a:t>
            </a:r>
            <a:r>
              <a:rPr lang="en-US" altLang="zh-CN" sz="5400" dirty="0"/>
              <a:t>related</a:t>
            </a:r>
            <a:r>
              <a:rPr lang="zh-CN" altLang="en-US" sz="5400" dirty="0"/>
              <a:t> </a:t>
            </a:r>
            <a:r>
              <a:rPr lang="en-US" altLang="zh-CN" sz="5400" dirty="0"/>
              <a:t>papers</a:t>
            </a:r>
            <a:r>
              <a:rPr lang="zh-CN" altLang="en-US" sz="5400" dirty="0"/>
              <a:t> </a:t>
            </a:r>
            <a:r>
              <a:rPr lang="en-US" altLang="zh-CN" sz="5400" dirty="0"/>
              <a:t>appearing</a:t>
            </a:r>
            <a:r>
              <a:rPr lang="zh-CN" altLang="en-US" sz="5400" dirty="0"/>
              <a:t> </a:t>
            </a:r>
            <a:r>
              <a:rPr lang="en-US" altLang="zh-CN" sz="5400" dirty="0"/>
              <a:t>in</a:t>
            </a:r>
            <a:r>
              <a:rPr lang="zh-CN" altLang="en-US" sz="5400" dirty="0"/>
              <a:t> </a:t>
            </a:r>
            <a:r>
              <a:rPr lang="en-US" altLang="zh-CN" sz="5400" dirty="0"/>
              <a:t>some</a:t>
            </a:r>
            <a:r>
              <a:rPr lang="zh-CN" altLang="en-US" sz="5400" dirty="0"/>
              <a:t> </a:t>
            </a:r>
            <a:r>
              <a:rPr lang="en-US" altLang="zh-CN" sz="5400" dirty="0"/>
              <a:t>of</a:t>
            </a:r>
            <a:r>
              <a:rPr lang="zh-CN" altLang="en-US" sz="5400" dirty="0"/>
              <a:t> </a:t>
            </a:r>
            <a:r>
              <a:rPr lang="en-US" altLang="zh-CN" sz="5400" dirty="0"/>
              <a:t>the</a:t>
            </a:r>
            <a:r>
              <a:rPr lang="zh-CN" altLang="en-US" sz="5400" dirty="0"/>
              <a:t> </a:t>
            </a:r>
            <a:r>
              <a:rPr lang="en-US" altLang="zh-CN" sz="5400" dirty="0"/>
              <a:t>conference.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874164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7CCE-DA49-4B48-9DBB-CB48E993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68BF4-B51A-D64B-AB66-1CFB41C36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5400" dirty="0"/>
              <a:t>T</a:t>
            </a:r>
            <a:r>
              <a:rPr lang="en-US" sz="5400" dirty="0"/>
              <a:t>here are very limited studies of real-world workload characterization and analysis for KV- stores </a:t>
            </a:r>
          </a:p>
          <a:p>
            <a:pPr>
              <a:lnSpc>
                <a:spcPct val="100000"/>
              </a:lnSpc>
            </a:pPr>
            <a:endParaRPr lang="en-US" sz="5400" dirty="0"/>
          </a:p>
          <a:p>
            <a:pPr>
              <a:lnSpc>
                <a:spcPct val="100000"/>
              </a:lnSpc>
            </a:pPr>
            <a:r>
              <a:rPr lang="en-US" altLang="zh-CN" sz="5400" dirty="0"/>
              <a:t>The</a:t>
            </a:r>
            <a:r>
              <a:rPr lang="zh-CN" altLang="en-US" sz="5400" dirty="0"/>
              <a:t> </a:t>
            </a:r>
            <a:r>
              <a:rPr lang="en-US" sz="5400" dirty="0"/>
              <a:t>analytic methods for characterizing KV-store workloads are different from the existing workload characterization studies for block storage or file systems </a:t>
            </a:r>
          </a:p>
          <a:p>
            <a:endParaRPr lang="en-US" sz="5400" dirty="0"/>
          </a:p>
          <a:p>
            <a:r>
              <a:rPr lang="en-US" altLang="zh-CN" sz="5400" dirty="0"/>
              <a:t>How</a:t>
            </a:r>
            <a:r>
              <a:rPr lang="zh-CN" altLang="en-US" sz="5400" dirty="0"/>
              <a:t> </a:t>
            </a:r>
            <a:r>
              <a:rPr lang="en-US" altLang="zh-CN" sz="5400" dirty="0"/>
              <a:t>good</a:t>
            </a:r>
            <a:r>
              <a:rPr lang="zh-CN" altLang="en-US" sz="5400" dirty="0"/>
              <a:t> </a:t>
            </a:r>
            <a:r>
              <a:rPr lang="en-US" altLang="zh-CN" sz="5400" dirty="0"/>
              <a:t>the</a:t>
            </a:r>
            <a:r>
              <a:rPr lang="zh-CN" altLang="en-US" sz="5400" dirty="0"/>
              <a:t> </a:t>
            </a:r>
            <a:r>
              <a:rPr lang="en-US" altLang="zh-CN" sz="5400" dirty="0"/>
              <a:t>existing</a:t>
            </a:r>
            <a:r>
              <a:rPr lang="zh-CN" altLang="en-US" sz="5400" dirty="0"/>
              <a:t> </a:t>
            </a:r>
            <a:r>
              <a:rPr lang="en-US" altLang="zh-CN" sz="5400" dirty="0"/>
              <a:t>benchmarks</a:t>
            </a:r>
            <a:r>
              <a:rPr lang="zh-CN" altLang="en-US" sz="5400" dirty="0"/>
              <a:t> </a:t>
            </a:r>
            <a:r>
              <a:rPr lang="en-US" altLang="zh-CN" sz="5400" dirty="0"/>
              <a:t>are?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473029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B7EC-FEC9-6141-B01A-E5CB00E89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E874A-188E-B943-BEBE-3726EC947C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3085510"/>
            <a:ext cx="21336000" cy="8958580"/>
          </a:xfrm>
        </p:spPr>
        <p:txBody>
          <a:bodyPr/>
          <a:lstStyle/>
          <a:p>
            <a:r>
              <a:rPr lang="en-US" sz="5400" dirty="0"/>
              <a:t>Introduce a set of trace collecting, replay, and analyzing tools for </a:t>
            </a:r>
            <a:r>
              <a:rPr lang="en-US" sz="5400" dirty="0" err="1"/>
              <a:t>RocksDB</a:t>
            </a:r>
            <a:r>
              <a:rPr lang="en-US" sz="5400" dirty="0"/>
              <a:t>.</a:t>
            </a:r>
          </a:p>
          <a:p>
            <a:endParaRPr lang="en-US" sz="5400" dirty="0"/>
          </a:p>
          <a:p>
            <a:r>
              <a:rPr lang="en-US" sz="5400" dirty="0"/>
              <a:t>Characterize the workloads of three typical </a:t>
            </a:r>
            <a:r>
              <a:rPr lang="en-US" sz="5400" dirty="0" err="1"/>
              <a:t>RocksDB</a:t>
            </a:r>
            <a:r>
              <a:rPr lang="en-US" sz="5400" dirty="0"/>
              <a:t> production use cases at Facebook and reveal several interesting findings.</a:t>
            </a:r>
          </a:p>
          <a:p>
            <a:endParaRPr lang="en-US" sz="5400" dirty="0"/>
          </a:p>
          <a:p>
            <a:r>
              <a:rPr lang="en-US" sz="5400" dirty="0"/>
              <a:t>Investigate the statistics of storage I/</a:t>
            </a:r>
            <a:r>
              <a:rPr lang="en-US" sz="5400" dirty="0" err="1"/>
              <a:t>Os</a:t>
            </a:r>
            <a:r>
              <a:rPr lang="en-US" sz="5400" dirty="0"/>
              <a:t> triggered by YCSB</a:t>
            </a:r>
            <a:r>
              <a:rPr lang="en-US" altLang="zh-CN" sz="5400" dirty="0"/>
              <a:t>,</a:t>
            </a:r>
            <a:r>
              <a:rPr lang="zh-CN" altLang="en-US" sz="5400" dirty="0"/>
              <a:t> </a:t>
            </a:r>
            <a:r>
              <a:rPr lang="en-US" sz="5400" dirty="0"/>
              <a:t>compare it with the real-world workloads</a:t>
            </a:r>
            <a:r>
              <a:rPr lang="en-US" altLang="zh-CN" sz="5400" dirty="0"/>
              <a:t>,</a:t>
            </a:r>
            <a:r>
              <a:rPr lang="zh-CN" altLang="en-US" sz="5400" dirty="0"/>
              <a:t> </a:t>
            </a:r>
            <a:r>
              <a:rPr lang="en-US" altLang="zh-CN" sz="5400" dirty="0"/>
              <a:t>and</a:t>
            </a:r>
            <a:r>
              <a:rPr lang="zh-CN" altLang="en-US" sz="5400" dirty="0"/>
              <a:t> </a:t>
            </a:r>
            <a:r>
              <a:rPr lang="en-US" altLang="zh-CN" sz="5400" dirty="0"/>
              <a:t>explore</a:t>
            </a:r>
            <a:r>
              <a:rPr lang="zh-CN" altLang="en-US" sz="5400" dirty="0"/>
              <a:t> </a:t>
            </a:r>
            <a:r>
              <a:rPr lang="en-US" altLang="zh-CN" sz="5400" dirty="0"/>
              <a:t>the</a:t>
            </a:r>
            <a:r>
              <a:rPr lang="zh-CN" altLang="en-US" sz="5400" dirty="0"/>
              <a:t> </a:t>
            </a:r>
            <a:r>
              <a:rPr lang="en-US" altLang="zh-CN" sz="5400" dirty="0"/>
              <a:t>limitations</a:t>
            </a:r>
            <a:r>
              <a:rPr lang="zh-CN" altLang="en-US" sz="5400" dirty="0"/>
              <a:t> </a:t>
            </a:r>
            <a:r>
              <a:rPr lang="en-US" altLang="zh-CN" sz="5400" dirty="0"/>
              <a:t>of</a:t>
            </a:r>
            <a:r>
              <a:rPr lang="zh-CN" altLang="en-US" sz="5400" dirty="0"/>
              <a:t> </a:t>
            </a:r>
            <a:r>
              <a:rPr lang="en-US" altLang="zh-CN" sz="5400" dirty="0"/>
              <a:t>YCSB.</a:t>
            </a:r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Propose key-range based workload modeling and develop a new benchmark.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991112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83DC-4433-454D-9F1F-AF97A84C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RocksDB</a:t>
            </a:r>
            <a:r>
              <a:rPr lang="en-US" dirty="0"/>
              <a:t> Preliminary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38613-AD6E-944D-A23C-8D5AA08E3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832" y="3513666"/>
            <a:ext cx="16683567" cy="7134657"/>
          </a:xfrm>
          <a:prstGeom prst="rect">
            <a:avLst/>
          </a:prstGeom>
        </p:spPr>
      </p:pic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E3F829DF-754A-7645-9A6C-07814B375C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54833" y="7121898"/>
            <a:ext cx="623673" cy="541866"/>
          </a:xfrm>
          <a:prstGeom prst="curvedConnector3">
            <a:avLst>
              <a:gd name="adj1" fmla="val -1587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6458F3CB-E14F-924B-A448-7A9406A8FD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58701" y="8408832"/>
            <a:ext cx="623673" cy="541866"/>
          </a:xfrm>
          <a:prstGeom prst="curvedConnector3">
            <a:avLst>
              <a:gd name="adj1" fmla="val -1587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F6DB892B-3040-4247-9EA6-DA2A75DFE84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813313" y="7262101"/>
            <a:ext cx="623673" cy="541866"/>
          </a:xfrm>
          <a:prstGeom prst="curvedConnector3">
            <a:avLst>
              <a:gd name="adj1" fmla="val -1587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02182F1C-8A71-3A43-92DB-BDBA2B2F4B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114435" y="8096996"/>
            <a:ext cx="623673" cy="541866"/>
          </a:xfrm>
          <a:prstGeom prst="curvedConnector3">
            <a:avLst>
              <a:gd name="adj1" fmla="val -1587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19FDE2-EAAE-1B47-9419-6FB64F46E75D}"/>
              </a:ext>
            </a:extLst>
          </p:cNvPr>
          <p:cNvSpPr txBox="1"/>
          <p:nvPr/>
        </p:nvSpPr>
        <p:spPr>
          <a:xfrm>
            <a:off x="8737603" y="7058965"/>
            <a:ext cx="1521250" cy="406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ista Sans OT Medium"/>
              </a:rPr>
              <a:t>compaction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93696-2EF1-1348-9DAB-71A82EB4ACCD}"/>
              </a:ext>
            </a:extLst>
          </p:cNvPr>
          <p:cNvSpPr txBox="1"/>
          <p:nvPr/>
        </p:nvSpPr>
        <p:spPr>
          <a:xfrm>
            <a:off x="14394713" y="7126769"/>
            <a:ext cx="1521250" cy="406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ista Sans OT Medium"/>
              </a:rPr>
              <a:t>compaction</a:t>
            </a:r>
          </a:p>
        </p:txBody>
      </p:sp>
    </p:spTree>
    <p:extLst>
      <p:ext uri="{BB962C8B-B14F-4D97-AF65-F5344CB8AC3E}">
        <p14:creationId xmlns:p14="http://schemas.microsoft.com/office/powerpoint/2010/main" val="40683165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9189-FDDC-584E-86E3-6733A601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ightSansLFPro" panose="02000506030000020004" pitchFamily="2" charset="77"/>
              </a:rPr>
              <a:t>Use Case 1: UDB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6218D0-AA26-9F47-BFB4-DC0543BB5ACD}"/>
              </a:ext>
            </a:extLst>
          </p:cNvPr>
          <p:cNvSpPr/>
          <p:nvPr/>
        </p:nvSpPr>
        <p:spPr>
          <a:xfrm>
            <a:off x="2761021" y="2721064"/>
            <a:ext cx="5130800" cy="1077218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Applications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02E364-15AF-DD44-B47F-7E82FE946D45}"/>
              </a:ext>
            </a:extLst>
          </p:cNvPr>
          <p:cNvSpPr/>
          <p:nvPr/>
        </p:nvSpPr>
        <p:spPr>
          <a:xfrm>
            <a:off x="2761020" y="5138591"/>
            <a:ext cx="5130800" cy="2926080"/>
          </a:xfrm>
          <a:prstGeom prst="roundRect">
            <a:avLst>
              <a:gd name="adj" fmla="val 4619"/>
            </a:avLst>
          </a:prstGeom>
          <a:solidFill>
            <a:schemeClr val="tx2">
              <a:lumMod val="2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7FCFC-7785-6144-94FF-FA21DED1F268}"/>
              </a:ext>
            </a:extLst>
          </p:cNvPr>
          <p:cNvSpPr txBox="1"/>
          <p:nvPr/>
        </p:nvSpPr>
        <p:spPr>
          <a:xfrm>
            <a:off x="4335765" y="5096838"/>
            <a:ext cx="1981312" cy="914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MySQL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3172F-A40B-EF49-88F6-164E1592D1B6}"/>
              </a:ext>
            </a:extLst>
          </p:cNvPr>
          <p:cNvSpPr/>
          <p:nvPr/>
        </p:nvSpPr>
        <p:spPr>
          <a:xfrm>
            <a:off x="3463754" y="6720260"/>
            <a:ext cx="3725333" cy="107721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EE00C0-E7D3-994D-8589-BBF78422DBA7}"/>
              </a:ext>
            </a:extLst>
          </p:cNvPr>
          <p:cNvSpPr/>
          <p:nvPr/>
        </p:nvSpPr>
        <p:spPr>
          <a:xfrm>
            <a:off x="2761020" y="8777735"/>
            <a:ext cx="5130800" cy="1077218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File</a:t>
            </a:r>
            <a:r>
              <a:rPr kumimoji="0" lang="zh-CN" alt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System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A36745D0-9653-E045-B464-4D6040C4778A}"/>
              </a:ext>
            </a:extLst>
          </p:cNvPr>
          <p:cNvSpPr/>
          <p:nvPr/>
        </p:nvSpPr>
        <p:spPr>
          <a:xfrm>
            <a:off x="2761020" y="10235540"/>
            <a:ext cx="5130800" cy="1712714"/>
          </a:xfrm>
          <a:prstGeom prst="can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SSD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7E2CC04-3E1B-CD40-82ED-EACE80C159FB}"/>
              </a:ext>
            </a:extLst>
          </p:cNvPr>
          <p:cNvSpPr/>
          <p:nvPr/>
        </p:nvSpPr>
        <p:spPr>
          <a:xfrm>
            <a:off x="5038552" y="3773387"/>
            <a:ext cx="575733" cy="1371600"/>
          </a:xfrm>
          <a:prstGeom prst="downArrow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B78B4E-32C9-F34F-8FCF-27AEF1EADF18}"/>
              </a:ext>
            </a:extLst>
          </p:cNvPr>
          <p:cNvSpPr txBox="1"/>
          <p:nvPr/>
        </p:nvSpPr>
        <p:spPr>
          <a:xfrm>
            <a:off x="5730345" y="3979627"/>
            <a:ext cx="3537828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SQL/Connections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28BF6360-05AB-AD49-A64F-5384EAAD601C}"/>
              </a:ext>
            </a:extLst>
          </p:cNvPr>
          <p:cNvSpPr/>
          <p:nvPr/>
        </p:nvSpPr>
        <p:spPr>
          <a:xfrm>
            <a:off x="4945421" y="7805673"/>
            <a:ext cx="575733" cy="1097280"/>
          </a:xfrm>
          <a:prstGeom prst="upDownArrow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D6D8293D-C9C5-564B-BBA2-EEDA4603ACFF}"/>
              </a:ext>
            </a:extLst>
          </p:cNvPr>
          <p:cNvSpPr/>
          <p:nvPr/>
        </p:nvSpPr>
        <p:spPr>
          <a:xfrm>
            <a:off x="5038553" y="9796707"/>
            <a:ext cx="575733" cy="822960"/>
          </a:xfrm>
          <a:prstGeom prst="upDownArrow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24F6B-081C-4745-8EED-8F28E8163270}"/>
              </a:ext>
            </a:extLst>
          </p:cNvPr>
          <p:cNvSpPr/>
          <p:nvPr/>
        </p:nvSpPr>
        <p:spPr>
          <a:xfrm>
            <a:off x="11377246" y="4017512"/>
            <a:ext cx="6611816" cy="639223"/>
          </a:xfrm>
          <a:prstGeom prst="rect">
            <a:avLst/>
          </a:prstGeom>
          <a:noFill/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Key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53FA7D-3A57-814E-A693-E052805C61D4}"/>
              </a:ext>
            </a:extLst>
          </p:cNvPr>
          <p:cNvSpPr/>
          <p:nvPr/>
        </p:nvSpPr>
        <p:spPr>
          <a:xfrm>
            <a:off x="17989062" y="4017511"/>
            <a:ext cx="5380892" cy="639223"/>
          </a:xfrm>
          <a:prstGeom prst="rect">
            <a:avLst/>
          </a:prstGeom>
          <a:noFill/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Value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A543E0-8F16-6B4D-9E3F-E6182F37B240}"/>
              </a:ext>
            </a:extLst>
          </p:cNvPr>
          <p:cNvSpPr/>
          <p:nvPr/>
        </p:nvSpPr>
        <p:spPr>
          <a:xfrm>
            <a:off x="11377246" y="8409928"/>
            <a:ext cx="9177300" cy="639223"/>
          </a:xfrm>
          <a:prstGeom prst="rect">
            <a:avLst/>
          </a:prstGeom>
          <a:noFill/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Key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4D02C0-B39A-F045-8DCE-F424E2728FD4}"/>
              </a:ext>
            </a:extLst>
          </p:cNvPr>
          <p:cNvSpPr/>
          <p:nvPr/>
        </p:nvSpPr>
        <p:spPr>
          <a:xfrm>
            <a:off x="20554546" y="8409928"/>
            <a:ext cx="2813324" cy="639223"/>
          </a:xfrm>
          <a:prstGeom prst="rect">
            <a:avLst/>
          </a:prstGeom>
          <a:noFill/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lang="en-US" altLang="zh-CN" sz="2800" dirty="0"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Value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8C25C-06AB-F749-8044-AC5A234B1B7D}"/>
              </a:ext>
            </a:extLst>
          </p:cNvPr>
          <p:cNvSpPr/>
          <p:nvPr/>
        </p:nvSpPr>
        <p:spPr>
          <a:xfrm>
            <a:off x="11377246" y="4777226"/>
            <a:ext cx="3622431" cy="639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Table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Index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Number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0F859B-954E-ED45-BB45-468AE90289D7}"/>
              </a:ext>
            </a:extLst>
          </p:cNvPr>
          <p:cNvSpPr/>
          <p:nvPr/>
        </p:nvSpPr>
        <p:spPr>
          <a:xfrm>
            <a:off x="14999677" y="4777226"/>
            <a:ext cx="2989385" cy="639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Primary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Key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D8D7F0-D74E-CD48-994E-4067BB741D8C}"/>
              </a:ext>
            </a:extLst>
          </p:cNvPr>
          <p:cNvSpPr/>
          <p:nvPr/>
        </p:nvSpPr>
        <p:spPr>
          <a:xfrm>
            <a:off x="17989062" y="4777226"/>
            <a:ext cx="2989385" cy="639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Columns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6E3028-CDE5-9A44-A24B-D9BAA52B50BD}"/>
              </a:ext>
            </a:extLst>
          </p:cNvPr>
          <p:cNvSpPr/>
          <p:nvPr/>
        </p:nvSpPr>
        <p:spPr>
          <a:xfrm>
            <a:off x="20958201" y="4777225"/>
            <a:ext cx="2409670" cy="639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Checksum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E71F5E-1F8E-3144-8CFE-2B95B2EA0A1B}"/>
              </a:ext>
            </a:extLst>
          </p:cNvPr>
          <p:cNvSpPr/>
          <p:nvPr/>
        </p:nvSpPr>
        <p:spPr>
          <a:xfrm>
            <a:off x="11377246" y="9215730"/>
            <a:ext cx="3622431" cy="639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Table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Index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Number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A4017C-D5EA-B640-AAE8-7607B958D821}"/>
              </a:ext>
            </a:extLst>
          </p:cNvPr>
          <p:cNvSpPr/>
          <p:nvPr/>
        </p:nvSpPr>
        <p:spPr>
          <a:xfrm>
            <a:off x="14999677" y="9215730"/>
            <a:ext cx="2989385" cy="639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Secondary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Key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EDCC79-5B9A-434C-AF1C-40A0B5E5CF47}"/>
              </a:ext>
            </a:extLst>
          </p:cNvPr>
          <p:cNvSpPr/>
          <p:nvPr/>
        </p:nvSpPr>
        <p:spPr>
          <a:xfrm>
            <a:off x="17989063" y="9215730"/>
            <a:ext cx="2565484" cy="639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Primary Key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09A74-EFD9-E04A-9407-4A09C45359F2}"/>
              </a:ext>
            </a:extLst>
          </p:cNvPr>
          <p:cNvSpPr/>
          <p:nvPr/>
        </p:nvSpPr>
        <p:spPr>
          <a:xfrm>
            <a:off x="20554546" y="9215729"/>
            <a:ext cx="2813325" cy="639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Checksum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100322-3F27-6044-A374-9E597CDC91BF}"/>
              </a:ext>
            </a:extLst>
          </p:cNvPr>
          <p:cNvSpPr txBox="1"/>
          <p:nvPr/>
        </p:nvSpPr>
        <p:spPr>
          <a:xfrm>
            <a:off x="11713831" y="3203455"/>
            <a:ext cx="11232242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Primary </a:t>
            </a:r>
            <a:r>
              <a:rPr lang="en-US" altLang="zh-CN" sz="40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key indexed raw mapping to a </a:t>
            </a:r>
            <a:r>
              <a:rPr lang="en-US" altLang="zh-CN" sz="4000" dirty="0" err="1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RocksDB</a:t>
            </a:r>
            <a:r>
              <a:rPr lang="en-US" altLang="zh-CN" sz="40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KV-pair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B6FD27-6E9E-5746-97E5-E90401656BC3}"/>
              </a:ext>
            </a:extLst>
          </p:cNvPr>
          <p:cNvSpPr txBox="1"/>
          <p:nvPr/>
        </p:nvSpPr>
        <p:spPr>
          <a:xfrm>
            <a:off x="11478101" y="7458924"/>
            <a:ext cx="11796499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Secondary </a:t>
            </a:r>
            <a:r>
              <a:rPr lang="en-US" altLang="zh-CN" sz="40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key indexed raw mapping to a </a:t>
            </a:r>
            <a:r>
              <a:rPr lang="en-US" altLang="zh-CN" sz="4000" dirty="0" err="1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RocksDB</a:t>
            </a:r>
            <a:r>
              <a:rPr lang="en-US" altLang="zh-CN" sz="4000" dirty="0">
                <a:solidFill>
                  <a:schemeClr val="tx2">
                    <a:lumMod val="10000"/>
                  </a:schemeClr>
                </a:solidFill>
                <a:latin typeface="FreightSansLFPro" panose="02000506030000020004" pitchFamily="2" charset="77"/>
              </a:rPr>
              <a:t> KV-pair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17714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69A2-019B-B742-9F36-A50240D5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2: </a:t>
            </a:r>
            <a:r>
              <a:rPr lang="en-US" dirty="0" err="1"/>
              <a:t>ZippyDB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BAE2A6-84CA-664C-B621-62459B208CD7}"/>
              </a:ext>
            </a:extLst>
          </p:cNvPr>
          <p:cNvSpPr/>
          <p:nvPr/>
        </p:nvSpPr>
        <p:spPr>
          <a:xfrm>
            <a:off x="8309810" y="3649661"/>
            <a:ext cx="3561348" cy="2911559"/>
          </a:xfrm>
          <a:prstGeom prst="roundRect">
            <a:avLst>
              <a:gd name="adj" fmla="val 8270"/>
            </a:avLst>
          </a:prstGeom>
          <a:solidFill>
            <a:schemeClr val="tx1">
              <a:lumMod val="5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EF04D-0C88-8247-A052-53E13B2000DF}"/>
              </a:ext>
            </a:extLst>
          </p:cNvPr>
          <p:cNvSpPr txBox="1"/>
          <p:nvPr/>
        </p:nvSpPr>
        <p:spPr>
          <a:xfrm>
            <a:off x="9018873" y="3887342"/>
            <a:ext cx="2143215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Secondary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DB9BAA-D6E3-7A43-8F14-D03E3550C597}"/>
              </a:ext>
            </a:extLst>
          </p:cNvPr>
          <p:cNvSpPr/>
          <p:nvPr/>
        </p:nvSpPr>
        <p:spPr>
          <a:xfrm>
            <a:off x="8541748" y="5255303"/>
            <a:ext cx="3097467" cy="892552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BA1F1A-1B2A-5049-95C6-3C76ABBEC155}"/>
              </a:ext>
            </a:extLst>
          </p:cNvPr>
          <p:cNvSpPr/>
          <p:nvPr/>
        </p:nvSpPr>
        <p:spPr>
          <a:xfrm>
            <a:off x="8309810" y="8053219"/>
            <a:ext cx="3561348" cy="2911559"/>
          </a:xfrm>
          <a:prstGeom prst="roundRect">
            <a:avLst>
              <a:gd name="adj" fmla="val 8270"/>
            </a:avLst>
          </a:prstGeom>
          <a:solidFill>
            <a:schemeClr val="tx1">
              <a:lumMod val="5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8B46A-FE2E-B140-9155-8EE7736B57EA}"/>
              </a:ext>
            </a:extLst>
          </p:cNvPr>
          <p:cNvSpPr txBox="1"/>
          <p:nvPr/>
        </p:nvSpPr>
        <p:spPr>
          <a:xfrm>
            <a:off x="9018875" y="8330583"/>
            <a:ext cx="2143215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Secondary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8177E-4A85-2F42-A515-A63F97A962A6}"/>
              </a:ext>
            </a:extLst>
          </p:cNvPr>
          <p:cNvSpPr/>
          <p:nvPr/>
        </p:nvSpPr>
        <p:spPr>
          <a:xfrm>
            <a:off x="8541748" y="9658861"/>
            <a:ext cx="3097467" cy="892552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60A60EE-043B-1F4F-9AA6-241E0E9B8209}"/>
              </a:ext>
            </a:extLst>
          </p:cNvPr>
          <p:cNvSpPr/>
          <p:nvPr/>
        </p:nvSpPr>
        <p:spPr>
          <a:xfrm>
            <a:off x="15215936" y="5937261"/>
            <a:ext cx="3561348" cy="2911559"/>
          </a:xfrm>
          <a:prstGeom prst="roundRect">
            <a:avLst>
              <a:gd name="adj" fmla="val 827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BD7A9-7D75-3A4D-B544-C9C273689358}"/>
              </a:ext>
            </a:extLst>
          </p:cNvPr>
          <p:cNvSpPr txBox="1"/>
          <p:nvPr/>
        </p:nvSpPr>
        <p:spPr>
          <a:xfrm>
            <a:off x="16207128" y="6174942"/>
            <a:ext cx="1578958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FreightSansLFPro" panose="02000506030000020004" pitchFamily="2" charset="77"/>
              </a:rPr>
              <a:t>Primary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7E9FB7-60B8-B24E-B4B7-8C0F86AC40F2}"/>
              </a:ext>
            </a:extLst>
          </p:cNvPr>
          <p:cNvSpPr/>
          <p:nvPr/>
        </p:nvSpPr>
        <p:spPr>
          <a:xfrm>
            <a:off x="15447874" y="7542903"/>
            <a:ext cx="3097467" cy="892552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eightSansLFPro" panose="02000506030000020004" pitchFamily="2" charset="77"/>
                <a:ea typeface="+mn-ea"/>
                <a:cs typeface="+mn-cs"/>
                <a:sym typeface="Gill Sans"/>
              </a:rPr>
              <a:t>RocksDB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eightSansLFPro" panose="02000506030000020004" pitchFamily="2" charset="77"/>
              <a:ea typeface="+mn-ea"/>
              <a:cs typeface="+mn-cs"/>
              <a:sym typeface="Gill San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CB772D-7161-F540-B0C1-636B90C40E37}"/>
              </a:ext>
            </a:extLst>
          </p:cNvPr>
          <p:cNvSpPr/>
          <p:nvPr/>
        </p:nvSpPr>
        <p:spPr>
          <a:xfrm>
            <a:off x="20790568" y="3583603"/>
            <a:ext cx="2213811" cy="1081980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rPr>
              <a:t>Client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B58EC2-93DC-FE41-B5DE-8CBC40876FFA}"/>
              </a:ext>
            </a:extLst>
          </p:cNvPr>
          <p:cNvSpPr/>
          <p:nvPr/>
        </p:nvSpPr>
        <p:spPr>
          <a:xfrm>
            <a:off x="20790568" y="6852050"/>
            <a:ext cx="2213811" cy="1081980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rPr>
              <a:t>Client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F76230-3835-384B-9EF1-924CC32E07C1}"/>
              </a:ext>
            </a:extLst>
          </p:cNvPr>
          <p:cNvSpPr/>
          <p:nvPr/>
        </p:nvSpPr>
        <p:spPr>
          <a:xfrm>
            <a:off x="1868230" y="4564450"/>
            <a:ext cx="2213811" cy="1081980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rPr>
              <a:t>Client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1E7A9A-3E3D-434E-86AA-4440C26E85BB}"/>
              </a:ext>
            </a:extLst>
          </p:cNvPr>
          <p:cNvSpPr/>
          <p:nvPr/>
        </p:nvSpPr>
        <p:spPr>
          <a:xfrm>
            <a:off x="1868229" y="8968008"/>
            <a:ext cx="2213811" cy="1081980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rPr>
              <a:t>Client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5B5048-E4B4-9142-B519-6DACE3B0D767}"/>
              </a:ext>
            </a:extLst>
          </p:cNvPr>
          <p:cNvCxnSpPr>
            <a:stCxn id="16" idx="2"/>
            <a:endCxn id="12" idx="3"/>
          </p:cNvCxnSpPr>
          <p:nvPr/>
        </p:nvCxnSpPr>
        <p:spPr>
          <a:xfrm flipH="1">
            <a:off x="18777284" y="7393040"/>
            <a:ext cx="2013284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EAA5CA7-64D3-A64D-870A-498C2EB2ACD3}"/>
              </a:ext>
            </a:extLst>
          </p:cNvPr>
          <p:cNvSpPr txBox="1"/>
          <p:nvPr/>
        </p:nvSpPr>
        <p:spPr>
          <a:xfrm>
            <a:off x="19381204" y="7393040"/>
            <a:ext cx="1157368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Write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C6ED13-ED57-0C46-8082-CF43000FACBC}"/>
              </a:ext>
            </a:extLst>
          </p:cNvPr>
          <p:cNvCxnSpPr>
            <a:cxnSpLocks/>
            <a:stCxn id="15" idx="4"/>
            <a:endCxn id="12" idx="3"/>
          </p:cNvCxnSpPr>
          <p:nvPr/>
        </p:nvCxnSpPr>
        <p:spPr>
          <a:xfrm flipH="1">
            <a:off x="18777284" y="4665583"/>
            <a:ext cx="3120190" cy="272745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2978ED-3F5D-1B4A-8E73-2880ABB5EB21}"/>
              </a:ext>
            </a:extLst>
          </p:cNvPr>
          <p:cNvSpPr txBox="1"/>
          <p:nvPr/>
        </p:nvSpPr>
        <p:spPr>
          <a:xfrm>
            <a:off x="19710144" y="4972436"/>
            <a:ext cx="1003480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Read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10200A-0D73-9342-8524-010A96627664}"/>
              </a:ext>
            </a:extLst>
          </p:cNvPr>
          <p:cNvCxnSpPr>
            <a:cxnSpLocks/>
            <a:stCxn id="17" idx="6"/>
            <a:endCxn id="4" idx="1"/>
          </p:cNvCxnSpPr>
          <p:nvPr/>
        </p:nvCxnSpPr>
        <p:spPr>
          <a:xfrm>
            <a:off x="4082041" y="5105440"/>
            <a:ext cx="4227769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FB966B-CA41-124A-83F9-AEB69B4DC457}"/>
              </a:ext>
            </a:extLst>
          </p:cNvPr>
          <p:cNvCxnSpPr>
            <a:cxnSpLocks/>
            <a:stCxn id="18" idx="6"/>
            <a:endCxn id="9" idx="1"/>
          </p:cNvCxnSpPr>
          <p:nvPr/>
        </p:nvCxnSpPr>
        <p:spPr>
          <a:xfrm>
            <a:off x="4082040" y="9508998"/>
            <a:ext cx="4227770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6CDDE7-3C1F-F543-AF06-4C82810512C2}"/>
              </a:ext>
            </a:extLst>
          </p:cNvPr>
          <p:cNvCxnSpPr>
            <a:cxnSpLocks/>
            <a:stCxn id="15" idx="2"/>
            <a:endCxn id="4" idx="3"/>
          </p:cNvCxnSpPr>
          <p:nvPr/>
        </p:nvCxnSpPr>
        <p:spPr>
          <a:xfrm flipH="1">
            <a:off x="11871158" y="4124593"/>
            <a:ext cx="8919410" cy="98084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807804-F2CB-4E4C-9EF8-C5977F429D7E}"/>
              </a:ext>
            </a:extLst>
          </p:cNvPr>
          <p:cNvSpPr txBox="1"/>
          <p:nvPr/>
        </p:nvSpPr>
        <p:spPr>
          <a:xfrm>
            <a:off x="17577954" y="3711228"/>
            <a:ext cx="1003480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FreightSansLFPro" panose="02000506030000020004" pitchFamily="2" charset="77"/>
                <a:sym typeface="Vista Sans OT Medium"/>
              </a:rPr>
              <a:t>Read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FreightSansLFPro" panose="02000506030000020004" pitchFamily="2" charset="77"/>
              <a:sym typeface="Vista Sans OT Medium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9DD8345-3AC0-9147-A727-3ABDBB604958}"/>
              </a:ext>
            </a:extLst>
          </p:cNvPr>
          <p:cNvCxnSpPr>
            <a:cxnSpLocks/>
            <a:stCxn id="12" idx="1"/>
            <a:endCxn id="4" idx="3"/>
          </p:cNvCxnSpPr>
          <p:nvPr/>
        </p:nvCxnSpPr>
        <p:spPr>
          <a:xfrm flipH="1" flipV="1">
            <a:off x="11871158" y="5105441"/>
            <a:ext cx="3344778" cy="2287600"/>
          </a:xfrm>
          <a:prstGeom prst="straightConnector1">
            <a:avLst/>
          </a:prstGeom>
          <a:noFill/>
          <a:ln w="4445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C21467B-68B8-6849-A0BF-2228354388C6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flipH="1">
            <a:off x="11871158" y="7393041"/>
            <a:ext cx="3344778" cy="2115958"/>
          </a:xfrm>
          <a:prstGeom prst="straightConnector1">
            <a:avLst/>
          </a:prstGeom>
          <a:noFill/>
          <a:ln w="4445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8796663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Facebook 2018 Presentation Colors">
      <a:dk1>
        <a:srgbClr val="4E5665"/>
      </a:dk1>
      <a:lt1>
        <a:srgbClr val="FFFFFF"/>
      </a:lt1>
      <a:dk2>
        <a:srgbClr val="898F9C"/>
      </a:dk2>
      <a:lt2>
        <a:srgbClr val="E9EAED"/>
      </a:lt2>
      <a:accent1>
        <a:srgbClr val="4167B2"/>
      </a:accent1>
      <a:accent2>
        <a:srgbClr val="6BCDBB"/>
      </a:accent2>
      <a:accent3>
        <a:srgbClr val="54C7EC"/>
      </a:accent3>
      <a:accent4>
        <a:srgbClr val="F34F46"/>
      </a:accent4>
      <a:accent5>
        <a:srgbClr val="F7923B"/>
      </a:accent5>
      <a:accent6>
        <a:srgbClr val="5890FF"/>
      </a:accent6>
      <a:hlink>
        <a:srgbClr val="0000FF"/>
      </a:hlink>
      <a:folHlink>
        <a:srgbClr val="00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6200" tIns="76200" rIns="76200" bIns="762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0" normalizeH="0" baseline="0">
            <a:ln>
              <a:noFill/>
            </a:ln>
            <a:solidFill>
              <a:srgbClr val="7D8490"/>
            </a:solidFill>
            <a:effectLst/>
            <a:uFillTx/>
            <a:latin typeface="Vista Sans OT Medium"/>
            <a:ea typeface="Vista Sans OT Medium"/>
            <a:cs typeface="Vista Sans OT Medium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acebook_Basic_052118" id="{26CCB2FF-CED1-5248-AF06-3CD121C16B0F}" vid="{6064B9A8-F233-224E-B466-F9611C04654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6200" tIns="76200" rIns="76200" bIns="762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0" normalizeH="0" baseline="0">
            <a:ln>
              <a:noFill/>
            </a:ln>
            <a:solidFill>
              <a:srgbClr val="7D8490"/>
            </a:solidFill>
            <a:effectLst/>
            <a:uFillTx/>
            <a:latin typeface="Vista Sans OT Medium"/>
            <a:ea typeface="Vista Sans OT Medium"/>
            <a:cs typeface="Vista Sans OT Medium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Facebook_Basic_052118</Template>
  <TotalTime>16503</TotalTime>
  <Words>1354</Words>
  <Application>Microsoft Office PowerPoint</Application>
  <PresentationFormat>Custom</PresentationFormat>
  <Paragraphs>234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FreightSansLFPro</vt:lpstr>
      <vt:lpstr>FreightSansLFPro Med</vt:lpstr>
      <vt:lpstr>FreightSansLFPro SmBd</vt:lpstr>
      <vt:lpstr>Gill Sans</vt:lpstr>
      <vt:lpstr>Helvetica</vt:lpstr>
      <vt:lpstr>Lucida Grande</vt:lpstr>
      <vt:lpstr>Times New Roman</vt:lpstr>
      <vt:lpstr>Vista Sans OT Medium</vt:lpstr>
      <vt:lpstr>White</vt:lpstr>
      <vt:lpstr>Characterizing, Modeling, and Benchmarking RocksDB Key-Value Workloads at Facebook</vt:lpstr>
      <vt:lpstr>Background</vt:lpstr>
      <vt:lpstr>Key-Value Stores are Widely Used</vt:lpstr>
      <vt:lpstr>Key-Value Store Research</vt:lpstr>
      <vt:lpstr>Motivations</vt:lpstr>
      <vt:lpstr>Contributions of Our Research</vt:lpstr>
      <vt:lpstr>RocksDB Preliminary</vt:lpstr>
      <vt:lpstr>Use Case 1: UDB</vt:lpstr>
      <vt:lpstr>Use Case 2: ZippyDB</vt:lpstr>
      <vt:lpstr>Use Case 3: UP2X</vt:lpstr>
      <vt:lpstr>Methodology and Tool Set</vt:lpstr>
      <vt:lpstr>PowerPoint Presentation</vt:lpstr>
      <vt:lpstr>Workload Characterization Key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and Benchmarking</vt:lpstr>
      <vt:lpstr>PowerPoint Presentation</vt:lpstr>
      <vt:lpstr>PowerPoint Presentation</vt:lpstr>
      <vt:lpstr>Investigate the Backend Storage I/Os</vt:lpstr>
      <vt:lpstr>Replay of ZippyDB vs. Fitted YCSB</vt:lpstr>
      <vt:lpstr>Problem and Solution</vt:lpstr>
      <vt:lpstr>New Benchmark Statistic Verification</vt:lpstr>
      <vt:lpstr>New Benchmark vs. YCSB</vt:lpstr>
      <vt:lpstr>Conclusion and Future Work</vt:lpstr>
      <vt:lpstr>PowerPoint Presentation</vt:lpstr>
      <vt:lpstr>Future of RocksDB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Tips and Resources</dc:title>
  <dc:creator>Siying Dong</dc:creator>
  <cp:lastModifiedBy>David</cp:lastModifiedBy>
  <cp:revision>193</cp:revision>
  <dcterms:created xsi:type="dcterms:W3CDTF">2019-07-03T19:43:48Z</dcterms:created>
  <dcterms:modified xsi:type="dcterms:W3CDTF">2020-02-15T00:34:02Z</dcterms:modified>
</cp:coreProperties>
</file>